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76" r:id="rId4"/>
    <p:sldId id="258" r:id="rId5"/>
    <p:sldId id="259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9" r:id="rId18"/>
    <p:sldId id="290" r:id="rId19"/>
    <p:sldId id="261" r:id="rId20"/>
    <p:sldId id="288" r:id="rId21"/>
    <p:sldId id="292" r:id="rId22"/>
    <p:sldId id="293" r:id="rId23"/>
    <p:sldId id="294" r:id="rId24"/>
    <p:sldId id="295" r:id="rId25"/>
    <p:sldId id="296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3333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4643" autoAdjust="0"/>
  </p:normalViewPr>
  <p:slideViewPr>
    <p:cSldViewPr>
      <p:cViewPr varScale="1">
        <p:scale>
          <a:sx n="66" d="100"/>
          <a:sy n="66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D1EA42D-F97C-4BDD-9411-9AE6AE5B12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558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9D19962-9EC7-4C02-ABD6-42E00EAF0F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5496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>
              <a:latin typeface="Verdana" pitchFamily="34" charset="0"/>
            </a:endParaRP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8B9333-EEE9-4CD6-A7FF-2F9EDA33A2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EE6F5-DF18-48AD-A3E8-54DAF2C0B5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392A6-0698-4395-B9DF-21ED1063C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538" y="192088"/>
            <a:ext cx="816292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43488" y="1905000"/>
            <a:ext cx="3979862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43488" y="4076700"/>
            <a:ext cx="3979862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1C3AB-B391-43E9-8787-49C1D8D98A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538" y="192088"/>
            <a:ext cx="816292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0A040-86A5-4E0B-B2F2-4DB99B7C51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538" y="192088"/>
            <a:ext cx="816292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2813" y="1905000"/>
            <a:ext cx="8110537" cy="41910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FF61B-AAFB-4CD7-954F-9F4B3C06AA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BD112-BC6E-445E-B80E-A4E34AB0A9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95829-0340-4005-92D1-D569E2C080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E9C09-68B0-4957-B222-668086027D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1896D-4C29-4FFA-8569-E547F44F76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FA004-407F-4BFB-892C-F467C7359D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D4AB0-9815-49D1-B9DB-198BEB207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D000D-0075-4258-9185-0E7332831D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15BF4-9850-49B7-A26D-9F6EE1E2C5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3075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76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77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78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79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80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81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82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83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84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85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86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89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90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91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92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93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94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95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96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97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98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99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00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01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02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03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04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05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06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07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08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09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0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1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2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3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4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5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6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7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8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9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20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21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22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23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24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25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26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27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28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29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30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31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32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33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34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35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36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195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196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41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4E24CF80-2EAE-41A0-B935-09E8A800F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" y="610235"/>
            <a:ext cx="9143999" cy="400110"/>
          </a:xfrm>
        </p:spPr>
        <p:txBody>
          <a:bodyPr/>
          <a:lstStyle/>
          <a:p>
            <a:pPr algn="ctr" eaLnBrk="1" hangingPunct="1"/>
            <a:endParaRPr lang="ru-RU" sz="2000" b="1" dirty="0" smtClean="0">
              <a:solidFill>
                <a:srgbClr val="003300"/>
              </a:solidFill>
              <a:latin typeface="+mn-lt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sz="quarter" idx="1"/>
          </p:nvPr>
        </p:nvSpPr>
        <p:spPr>
          <a:xfrm>
            <a:off x="4021138" y="4221088"/>
            <a:ext cx="4437062" cy="1754262"/>
          </a:xfrm>
        </p:spPr>
        <p:txBody>
          <a:bodyPr/>
          <a:lstStyle/>
          <a:p>
            <a:endParaRPr lang="ru-RU" sz="2000" i="1" dirty="0">
              <a:solidFill>
                <a:schemeClr val="tx2"/>
              </a:solidFill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2057400" y="48768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528" y="2525995"/>
            <a:ext cx="84969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r>
              <a:rPr lang="ru-RU" sz="4800" b="1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Дисперсиялық</a:t>
            </a:r>
            <a:r>
              <a:rPr lang="ru-RU" sz="4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4800" b="1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талдау</a:t>
            </a:r>
            <a:endParaRPr kumimoji="0" lang="ru-RU" b="1" i="0" u="none" strike="noStrike" kern="0" cap="none" spc="0" normalizeH="0" baseline="0" noProof="0" dirty="0" smtClean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71539" y="854572"/>
            <a:ext cx="7876926" cy="769441"/>
          </a:xfrm>
        </p:spPr>
        <p:txBody>
          <a:bodyPr/>
          <a:lstStyle/>
          <a:p>
            <a:r>
              <a:rPr lang="ru-RU" dirty="0" err="1" smtClean="0"/>
              <a:t>Жиынтық</a:t>
            </a:r>
            <a:r>
              <a:rPr lang="ru-RU" dirty="0" smtClean="0"/>
              <a:t> </a:t>
            </a:r>
            <a:r>
              <a:rPr lang="ru-RU" dirty="0" err="1" smtClean="0"/>
              <a:t>дисперсиясы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912813" y="1905000"/>
            <a:ext cx="7763643" cy="4692352"/>
          </a:xfrm>
        </p:spPr>
        <p:txBody>
          <a:bodyPr/>
          <a:lstStyle/>
          <a:p>
            <a:r>
              <a:rPr lang="ru-RU" sz="2200" dirty="0" err="1"/>
              <a:t>Біріншіден</a:t>
            </a:r>
            <a:r>
              <a:rPr lang="ru-RU" sz="2200" dirty="0"/>
              <a:t>, </a:t>
            </a:r>
            <a:r>
              <a:rPr lang="ru-RU" sz="2200" dirty="0" err="1"/>
              <a:t>әр</a:t>
            </a:r>
            <a:r>
              <a:rPr lang="ru-RU" sz="2200" dirty="0"/>
              <a:t> топ </a:t>
            </a:r>
            <a:r>
              <a:rPr lang="ru-RU" sz="2200" dirty="0" err="1"/>
              <a:t>үшін</a:t>
            </a:r>
            <a:r>
              <a:rPr lang="ru-RU" sz="2200" dirty="0"/>
              <a:t> </a:t>
            </a:r>
            <a:r>
              <a:rPr lang="ru-RU" sz="2200" dirty="0" err="1"/>
              <a:t>есептелген</a:t>
            </a:r>
            <a:r>
              <a:rPr lang="ru-RU" sz="2200" dirty="0"/>
              <a:t> дисперсия -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жиынтықтың</a:t>
            </a:r>
            <a:r>
              <a:rPr lang="ru-RU" sz="2200" dirty="0"/>
              <a:t> </a:t>
            </a:r>
            <a:r>
              <a:rPr lang="ru-RU" sz="2200" dirty="0" err="1" smtClean="0"/>
              <a:t>дисперсиясының</a:t>
            </a:r>
            <a:r>
              <a:rPr lang="ru-RU" sz="2200" dirty="0" smtClean="0"/>
              <a:t> </a:t>
            </a:r>
            <a:r>
              <a:rPr lang="ru-RU" sz="2200" dirty="0" err="1" smtClean="0"/>
              <a:t>өлшемі</a:t>
            </a:r>
            <a:r>
              <a:rPr lang="ru-RU" sz="2200" dirty="0" smtClean="0"/>
              <a:t>. </a:t>
            </a:r>
          </a:p>
          <a:p>
            <a:pPr marL="2876550" indent="0">
              <a:buNone/>
            </a:pPr>
            <a:r>
              <a:rPr lang="ru-RU" sz="2200" dirty="0" err="1"/>
              <a:t>Мұндай</a:t>
            </a:r>
            <a:r>
              <a:rPr lang="ru-RU" sz="2200" dirty="0"/>
              <a:t> </a:t>
            </a:r>
            <a:r>
              <a:rPr lang="ru-RU" sz="2200" dirty="0" err="1"/>
              <a:t>бағалау</a:t>
            </a:r>
            <a:r>
              <a:rPr lang="ru-RU" sz="2200" dirty="0"/>
              <a:t> </a:t>
            </a:r>
            <a:r>
              <a:rPr lang="ru-RU" sz="2200" dirty="0" err="1"/>
              <a:t>топтық</a:t>
            </a:r>
            <a:r>
              <a:rPr lang="ru-RU" sz="2200" dirty="0"/>
              <a:t> </a:t>
            </a:r>
            <a:r>
              <a:rPr lang="ru-RU" sz="2200" dirty="0" err="1"/>
              <a:t>орташа</a:t>
            </a:r>
            <a:r>
              <a:rPr lang="ru-RU" sz="2200" dirty="0"/>
              <a:t> </a:t>
            </a:r>
            <a:r>
              <a:rPr lang="ru-RU" sz="2200" dirty="0" err="1" smtClean="0"/>
              <a:t>мәндердің</a:t>
            </a:r>
            <a:r>
              <a:rPr lang="ru-RU" sz="2200" dirty="0" smtClean="0"/>
              <a:t> </a:t>
            </a:r>
            <a:r>
              <a:rPr lang="ru-RU" sz="2200" dirty="0" err="1" smtClean="0"/>
              <a:t>айырмашылықтарына</a:t>
            </a:r>
            <a:r>
              <a:rPr lang="ru-RU" sz="2200" dirty="0" smtClean="0"/>
              <a:t> </a:t>
            </a:r>
            <a:r>
              <a:rPr lang="ru-RU" sz="2200" dirty="0" err="1"/>
              <a:t>байланысты</a:t>
            </a:r>
            <a:r>
              <a:rPr lang="ru-RU" sz="2200" dirty="0"/>
              <a:t> </a:t>
            </a:r>
            <a:r>
              <a:rPr lang="ru-RU" sz="2200" dirty="0" err="1"/>
              <a:t>болмайды</a:t>
            </a:r>
            <a:r>
              <a:rPr lang="ru-RU" sz="2200" dirty="0" smtClean="0"/>
              <a:t>.</a:t>
            </a:r>
          </a:p>
          <a:p>
            <a:r>
              <a:rPr lang="ru-RU" sz="2200" dirty="0" err="1" smtClean="0"/>
              <a:t>Екіншіден</a:t>
            </a:r>
            <a:r>
              <a:rPr lang="ru-RU" sz="2200" dirty="0"/>
              <a:t>, </a:t>
            </a:r>
            <a:r>
              <a:rPr lang="ru-RU" sz="2200" dirty="0" err="1" smtClean="0"/>
              <a:t>таңдамалардың</a:t>
            </a:r>
            <a:r>
              <a:rPr lang="ru-RU" sz="2200" dirty="0" smtClean="0"/>
              <a:t> </a:t>
            </a:r>
            <a:r>
              <a:rPr lang="ru-RU" sz="2200" dirty="0" err="1" smtClean="0"/>
              <a:t>орташа</a:t>
            </a:r>
            <a:r>
              <a:rPr lang="ru-RU" sz="2200" dirty="0" smtClean="0"/>
              <a:t> </a:t>
            </a:r>
            <a:r>
              <a:rPr lang="ru-RU" sz="2200" dirty="0" err="1" smtClean="0"/>
              <a:t>мәні</a:t>
            </a:r>
            <a:r>
              <a:rPr lang="ru-RU" sz="2200" dirty="0" smtClean="0"/>
              <a:t> де </a:t>
            </a:r>
            <a:r>
              <a:rPr lang="ru-RU" sz="2200" dirty="0" err="1" smtClean="0"/>
              <a:t>жиынтық</a:t>
            </a:r>
            <a:r>
              <a:rPr lang="ru-RU" sz="2200" dirty="0" smtClean="0"/>
              <a:t> </a:t>
            </a:r>
            <a:r>
              <a:rPr lang="ru-RU" sz="2200" dirty="0" err="1" smtClean="0"/>
              <a:t>дисперсиясын</a:t>
            </a:r>
            <a:r>
              <a:rPr lang="ru-RU" sz="2200" dirty="0" smtClean="0"/>
              <a:t> </a:t>
            </a:r>
            <a:r>
              <a:rPr lang="ru-RU" sz="2200" dirty="0" err="1" smtClean="0"/>
              <a:t>бағалауға</a:t>
            </a:r>
            <a:r>
              <a:rPr lang="ru-RU" sz="2200" dirty="0" smtClean="0"/>
              <a:t> </a:t>
            </a:r>
            <a:r>
              <a:rPr lang="ru-RU" sz="2200" dirty="0" err="1" smtClean="0"/>
              <a:t>мүмкіндік</a:t>
            </a:r>
            <a:r>
              <a:rPr lang="ru-RU" sz="2200" dirty="0" smtClean="0"/>
              <a:t> </a:t>
            </a:r>
            <a:r>
              <a:rPr lang="ru-RU" sz="2200" dirty="0" err="1" smtClean="0"/>
              <a:t>береді</a:t>
            </a:r>
            <a:r>
              <a:rPr lang="ru-RU" sz="2200" dirty="0" smtClean="0"/>
              <a:t>. </a:t>
            </a:r>
          </a:p>
          <a:p>
            <a:pPr marL="2876550" indent="0">
              <a:buNone/>
            </a:pPr>
            <a:r>
              <a:rPr lang="ru-RU" sz="2200" dirty="0" err="1"/>
              <a:t>Дисперсияны</a:t>
            </a:r>
            <a:r>
              <a:rPr lang="ru-RU" sz="2200" dirty="0"/>
              <a:t> </a:t>
            </a:r>
            <a:r>
              <a:rPr lang="ru-RU" sz="2200" dirty="0" err="1"/>
              <a:t>мұндай</a:t>
            </a:r>
            <a:r>
              <a:rPr lang="ru-RU" sz="2200" dirty="0"/>
              <a:t> </a:t>
            </a:r>
            <a:r>
              <a:rPr lang="ru-RU" sz="2200" dirty="0" err="1"/>
              <a:t>бағалау</a:t>
            </a:r>
            <a:r>
              <a:rPr lang="ru-RU" sz="2200" dirty="0"/>
              <a:t> </a:t>
            </a:r>
            <a:r>
              <a:rPr lang="ru-RU" sz="2200" dirty="0" err="1" smtClean="0"/>
              <a:t>таңдама</a:t>
            </a:r>
            <a:r>
              <a:rPr lang="ru-RU" sz="2200" dirty="0" smtClean="0"/>
              <a:t> </a:t>
            </a:r>
            <a:r>
              <a:rPr lang="ru-RU" sz="2200" dirty="0" err="1" smtClean="0"/>
              <a:t>орташалардың</a:t>
            </a:r>
            <a:r>
              <a:rPr lang="ru-RU" sz="2200" dirty="0" smtClean="0"/>
              <a:t> </a:t>
            </a:r>
            <a:r>
              <a:rPr lang="ru-RU" sz="2200" dirty="0" err="1" smtClean="0"/>
              <a:t>айырмашылығына</a:t>
            </a:r>
            <a:r>
              <a:rPr lang="ru-RU" sz="2200" dirty="0" smtClean="0"/>
              <a:t> </a:t>
            </a:r>
            <a:r>
              <a:rPr lang="ru-RU" sz="2200" dirty="0" err="1"/>
              <a:t>байланысты</a:t>
            </a:r>
            <a:r>
              <a:rPr lang="ru-RU" sz="2200" dirty="0"/>
              <a:t> </a:t>
            </a:r>
            <a:r>
              <a:rPr lang="ru-RU" sz="2200" dirty="0" err="1"/>
              <a:t>болатыны</a:t>
            </a:r>
            <a:r>
              <a:rPr lang="ru-RU" sz="2200" dirty="0"/>
              <a:t> </a:t>
            </a:r>
            <a:r>
              <a:rPr lang="ru-RU" sz="2200" dirty="0" err="1"/>
              <a:t>түсінікті</a:t>
            </a:r>
            <a:r>
              <a:rPr lang="ru-RU" sz="2200" dirty="0"/>
              <a:t>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915BF4-9850-49B7-A26D-9F6EE1E2C5B9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87778"/>
            <a:ext cx="8638927" cy="1569660"/>
          </a:xfrm>
        </p:spPr>
        <p:txBody>
          <a:bodyPr/>
          <a:lstStyle/>
          <a:p>
            <a:pPr algn="ctr"/>
            <a:r>
              <a:rPr lang="ru-RU" sz="3200" dirty="0" smtClean="0"/>
              <a:t> </a:t>
            </a:r>
            <a:r>
              <a:rPr lang="ru-RU" sz="3200" dirty="0" err="1" smtClean="0"/>
              <a:t>Жиынтықтың</a:t>
            </a:r>
            <a:r>
              <a:rPr lang="ru-RU" sz="3200" dirty="0" smtClean="0"/>
              <a:t> </a:t>
            </a:r>
            <a:r>
              <a:rPr lang="ru-RU" sz="3200" dirty="0" err="1"/>
              <a:t>дисперсиясын</a:t>
            </a:r>
            <a:r>
              <a:rPr lang="ru-RU" sz="3200" dirty="0"/>
              <a:t> </a:t>
            </a:r>
            <a:r>
              <a:rPr lang="ru-RU" sz="3200" dirty="0" err="1"/>
              <a:t>қалай</a:t>
            </a:r>
            <a:r>
              <a:rPr lang="ru-RU" sz="3200" dirty="0"/>
              <a:t> </a:t>
            </a:r>
            <a:r>
              <a:rPr lang="ru-RU" sz="3200" dirty="0" err="1"/>
              <a:t>бағалауға</a:t>
            </a:r>
            <a:r>
              <a:rPr lang="ru-RU" sz="3200" dirty="0"/>
              <a:t> </a:t>
            </a:r>
            <a:r>
              <a:rPr lang="ru-RU" sz="3200" dirty="0" err="1"/>
              <a:t>болады</a:t>
            </a:r>
            <a:r>
              <a:rPr lang="ru-RU" sz="3200" dirty="0"/>
              <a:t>?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1" y="1905000"/>
            <a:ext cx="8411790" cy="4692352"/>
          </a:xfrm>
        </p:spPr>
        <p:txBody>
          <a:bodyPr/>
          <a:lstStyle/>
          <a:p>
            <a:r>
              <a:rPr lang="ru-RU" sz="2800" dirty="0" err="1" smtClean="0"/>
              <a:t>Таңдамалардың</a:t>
            </a:r>
            <a:r>
              <a:rPr lang="ru-RU" sz="2800" dirty="0" smtClean="0"/>
              <a:t> </a:t>
            </a:r>
            <a:r>
              <a:rPr lang="ru-RU" sz="2800" dirty="0" err="1" smtClean="0"/>
              <a:t>дисперсияларының</a:t>
            </a:r>
            <a:r>
              <a:rPr lang="ru-RU" sz="2800" dirty="0" smtClean="0"/>
              <a:t> </a:t>
            </a:r>
            <a:r>
              <a:rPr lang="ru-RU" sz="2800" dirty="0" err="1" smtClean="0"/>
              <a:t>орташа</a:t>
            </a:r>
            <a:r>
              <a:rPr lang="ru-RU" sz="2800" dirty="0" smtClean="0"/>
              <a:t> </a:t>
            </a:r>
            <a:r>
              <a:rPr lang="ru-RU" sz="2800" dirty="0" err="1" smtClean="0"/>
              <a:t>мәндері</a:t>
            </a:r>
            <a:endParaRPr lang="ru-RU" sz="2800" dirty="0" smtClean="0"/>
          </a:p>
          <a:p>
            <a:pPr>
              <a:buNone/>
            </a:pPr>
            <a:endParaRPr lang="ru-RU" sz="2800" dirty="0" smtClean="0"/>
          </a:p>
          <a:p>
            <a:pPr algn="ctr">
              <a:buNone/>
            </a:pPr>
            <a:r>
              <a:rPr lang="en-US" sz="2800" dirty="0" smtClean="0"/>
              <a:t>D</a:t>
            </a:r>
            <a:r>
              <a:rPr lang="kk-KZ" sz="2800" baseline="-25000" dirty="0" smtClean="0"/>
              <a:t>ішкі</a:t>
            </a:r>
            <a:r>
              <a:rPr lang="ru-RU" sz="2800" dirty="0" smtClean="0"/>
              <a:t>=</a:t>
            </a:r>
            <a:r>
              <a:rPr lang="en-US" sz="2800" dirty="0" smtClean="0"/>
              <a:t>(D</a:t>
            </a:r>
            <a:r>
              <a:rPr lang="ru-RU" sz="2800" baseline="-25000" dirty="0"/>
              <a:t>1</a:t>
            </a:r>
            <a:r>
              <a:rPr lang="en-US" sz="2800" dirty="0" smtClean="0"/>
              <a:t>+ D</a:t>
            </a:r>
            <a:r>
              <a:rPr lang="ru-RU" sz="2800" baseline="-25000" dirty="0" smtClean="0"/>
              <a:t>2</a:t>
            </a:r>
            <a:r>
              <a:rPr lang="en-US" sz="2800" dirty="0" smtClean="0"/>
              <a:t>+ </a:t>
            </a:r>
            <a:r>
              <a:rPr lang="kk-KZ" sz="2800" dirty="0" smtClean="0"/>
              <a:t>....+</a:t>
            </a:r>
            <a:r>
              <a:rPr lang="en-US" sz="2800" dirty="0" err="1" smtClean="0"/>
              <a:t>D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)/k</a:t>
            </a:r>
            <a:endParaRPr lang="ru-RU" sz="2800" dirty="0" smtClean="0"/>
          </a:p>
          <a:p>
            <a:pPr algn="r">
              <a:buNone/>
            </a:pPr>
            <a:endParaRPr lang="ru-RU" sz="2800" dirty="0" smtClean="0"/>
          </a:p>
          <a:p>
            <a:pPr algn="r">
              <a:buNone/>
            </a:pPr>
            <a:r>
              <a:rPr lang="ru-RU" sz="2800" dirty="0" err="1" smtClean="0"/>
              <a:t>Бұл</a:t>
            </a:r>
            <a:r>
              <a:rPr lang="ru-RU" sz="2800" dirty="0" smtClean="0"/>
              <a:t> </a:t>
            </a:r>
            <a:r>
              <a:rPr lang="ru-RU" sz="2800" dirty="0" err="1" smtClean="0"/>
              <a:t>топішілік</a:t>
            </a:r>
            <a:r>
              <a:rPr lang="ru-RU" sz="2800" dirty="0" smtClean="0"/>
              <a:t> дисперсия </a:t>
            </a:r>
            <a:r>
              <a:rPr lang="ru-RU" sz="2800" dirty="0" err="1" smtClean="0"/>
              <a:t>деп</a:t>
            </a:r>
            <a:r>
              <a:rPr lang="ru-RU" sz="2800" dirty="0" smtClean="0"/>
              <a:t> </a:t>
            </a:r>
            <a:r>
              <a:rPr lang="ru-RU" sz="2800" dirty="0" err="1" smtClean="0"/>
              <a:t>аталады</a:t>
            </a:r>
            <a:endParaRPr lang="ru-RU" sz="2800" b="1" dirty="0" smtClean="0"/>
          </a:p>
          <a:p>
            <a:pPr algn="r">
              <a:buNone/>
            </a:pPr>
            <a:endParaRPr lang="ru-RU" sz="28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125526"/>
            <a:ext cx="8710935" cy="1754326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3200" dirty="0" err="1"/>
              <a:t>Жиынтықтың</a:t>
            </a:r>
            <a:r>
              <a:rPr lang="ru-RU" sz="3200" dirty="0"/>
              <a:t> </a:t>
            </a:r>
            <a:r>
              <a:rPr lang="ru-RU" sz="3200" dirty="0" err="1"/>
              <a:t>дисперсиясын</a:t>
            </a:r>
            <a:r>
              <a:rPr lang="ru-RU" sz="3200" dirty="0"/>
              <a:t> </a:t>
            </a:r>
            <a:r>
              <a:rPr lang="ru-RU" sz="3200" dirty="0" err="1"/>
              <a:t>қалай</a:t>
            </a:r>
            <a:r>
              <a:rPr lang="ru-RU" sz="3200" dirty="0"/>
              <a:t> </a:t>
            </a:r>
            <a:r>
              <a:rPr lang="ru-RU" sz="3200" dirty="0" err="1"/>
              <a:t>бағалауға</a:t>
            </a:r>
            <a:r>
              <a:rPr lang="ru-RU" sz="3200" dirty="0"/>
              <a:t> </a:t>
            </a:r>
            <a:r>
              <a:rPr lang="ru-RU" sz="3200" dirty="0" err="1"/>
              <a:t>болады</a:t>
            </a:r>
            <a:r>
              <a:rPr lang="ru-RU" sz="3200" dirty="0"/>
              <a:t>?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2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2813" y="1905000"/>
            <a:ext cx="8110537" cy="4764360"/>
          </a:xfrm>
        </p:spPr>
        <p:txBody>
          <a:bodyPr/>
          <a:lstStyle/>
          <a:p>
            <a:r>
              <a:rPr lang="ru-RU" dirty="0" err="1" smtClean="0"/>
              <a:t>Таңдамалардың</a:t>
            </a:r>
            <a:r>
              <a:rPr lang="ru-RU" dirty="0" smtClean="0"/>
              <a:t> </a:t>
            </a:r>
            <a:r>
              <a:rPr lang="ru-RU" dirty="0" err="1" smtClean="0"/>
              <a:t>орташа</a:t>
            </a:r>
            <a:r>
              <a:rPr lang="ru-RU" dirty="0" smtClean="0"/>
              <a:t> </a:t>
            </a:r>
            <a:r>
              <a:rPr lang="ru-RU" dirty="0" err="1" smtClean="0"/>
              <a:t>мәндерінің</a:t>
            </a:r>
            <a:r>
              <a:rPr lang="ru-RU" dirty="0" smtClean="0"/>
              <a:t> </a:t>
            </a:r>
            <a:r>
              <a:rPr lang="ru-RU" dirty="0" err="1" smtClean="0"/>
              <a:t>дисперсиясы</a:t>
            </a:r>
            <a:endParaRPr lang="ru-RU" dirty="0" smtClean="0"/>
          </a:p>
          <a:p>
            <a:pPr algn="ctr">
              <a:buNone/>
            </a:pPr>
            <a:endParaRPr lang="en-US" sz="1800" dirty="0" smtClean="0"/>
          </a:p>
          <a:p>
            <a:pPr algn="ctr">
              <a:buNone/>
            </a:pPr>
            <a:r>
              <a:rPr lang="en-US" dirty="0" smtClean="0"/>
              <a:t>D</a:t>
            </a:r>
            <a:r>
              <a:rPr lang="kk-KZ" baseline="-25000" dirty="0" smtClean="0"/>
              <a:t>аралық</a:t>
            </a:r>
            <a:r>
              <a:rPr lang="ru-RU" dirty="0" smtClean="0"/>
              <a:t>=</a:t>
            </a:r>
            <a:r>
              <a:rPr lang="en-US" dirty="0" err="1" smtClean="0"/>
              <a:t>nD</a:t>
            </a:r>
            <a:r>
              <a:rPr lang="en-US" baseline="-25000" dirty="0" err="1" smtClean="0"/>
              <a:t>Xop</a:t>
            </a:r>
            <a:r>
              <a:rPr lang="kk-KZ" baseline="-25000" dirty="0" smtClean="0"/>
              <a:t>т</a:t>
            </a:r>
            <a:endParaRPr lang="en-US" baseline="-25000" dirty="0" smtClean="0"/>
          </a:p>
          <a:p>
            <a:pPr algn="ctr">
              <a:buNone/>
            </a:pPr>
            <a:endParaRPr lang="en-US" baseline="-25000" dirty="0" smtClean="0"/>
          </a:p>
          <a:p>
            <a:pPr algn="r">
              <a:buNone/>
            </a:pP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көрсеткіш</a:t>
            </a:r>
            <a:r>
              <a:rPr lang="ru-RU" dirty="0" smtClean="0"/>
              <a:t> </a:t>
            </a:r>
          </a:p>
          <a:p>
            <a:pPr algn="r">
              <a:buNone/>
            </a:pPr>
            <a:r>
              <a:rPr lang="ru-RU" dirty="0" err="1" smtClean="0"/>
              <a:t>топаралық</a:t>
            </a:r>
            <a:r>
              <a:rPr lang="ru-RU" dirty="0" smtClean="0"/>
              <a:t> дисперсия </a:t>
            </a:r>
          </a:p>
          <a:p>
            <a:pPr algn="r">
              <a:buNone/>
            </a:pP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аталады</a:t>
            </a:r>
            <a:endParaRPr lang="ru-RU" b="1" dirty="0" smtClean="0"/>
          </a:p>
          <a:p>
            <a:pPr algn="r">
              <a:buNone/>
            </a:pPr>
            <a:endParaRPr lang="ru-RU" b="1" dirty="0" smtClean="0"/>
          </a:p>
          <a:p>
            <a:pPr algn="r">
              <a:buNone/>
            </a:pPr>
            <a:endParaRPr lang="ru-RU" b="1" dirty="0" smtClean="0"/>
          </a:p>
          <a:p>
            <a:pPr algn="r">
              <a:buNone/>
            </a:pPr>
            <a:endParaRPr lang="ru-RU" b="1" dirty="0" smtClean="0"/>
          </a:p>
          <a:p>
            <a:pPr algn="r">
              <a:buNone/>
            </a:pPr>
            <a:endParaRPr lang="ru-RU" b="1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854572"/>
            <a:ext cx="7774831" cy="769441"/>
          </a:xfrm>
        </p:spPr>
        <p:txBody>
          <a:bodyPr/>
          <a:lstStyle/>
          <a:p>
            <a:r>
              <a:rPr lang="en-US" dirty="0" smtClean="0"/>
              <a:t>F</a:t>
            </a:r>
            <a:r>
              <a:rPr lang="kk-KZ" dirty="0" smtClean="0"/>
              <a:t> критерийі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 err="1"/>
              <a:t>Егер</a:t>
            </a:r>
            <a:r>
              <a:rPr lang="ru-RU" sz="2400" dirty="0"/>
              <a:t> </a:t>
            </a:r>
            <a:r>
              <a:rPr lang="ru-RU" sz="2400" dirty="0" err="1"/>
              <a:t>нөлдік</a:t>
            </a:r>
            <a:r>
              <a:rPr lang="ru-RU" sz="2400" dirty="0"/>
              <a:t> </a:t>
            </a:r>
            <a:r>
              <a:rPr lang="ru-RU" sz="2400" dirty="0" smtClean="0"/>
              <a:t>гипотеза </a:t>
            </a:r>
            <a:r>
              <a:rPr lang="ru-RU" sz="2400" dirty="0" err="1" smtClean="0"/>
              <a:t>дұрыс</a:t>
            </a:r>
            <a:r>
              <a:rPr lang="ru-RU" sz="2400" dirty="0" smtClean="0"/>
              <a:t> </a:t>
            </a:r>
            <a:r>
              <a:rPr lang="ru-RU" sz="2400" dirty="0" err="1"/>
              <a:t>болса</a:t>
            </a:r>
            <a:r>
              <a:rPr lang="ru-RU" sz="2400" dirty="0"/>
              <a:t>, </a:t>
            </a:r>
            <a:r>
              <a:rPr lang="ru-RU" sz="2400" dirty="0" err="1" smtClean="0"/>
              <a:t>онда</a:t>
            </a:r>
            <a:r>
              <a:rPr lang="ru-RU" sz="2400" dirty="0" smtClean="0"/>
              <a:t> </a:t>
            </a:r>
            <a:r>
              <a:rPr lang="ru-RU" sz="2400" dirty="0" err="1" smtClean="0"/>
              <a:t>топішілік</a:t>
            </a:r>
            <a:r>
              <a:rPr lang="ru-RU" sz="2400" dirty="0" smtClean="0"/>
              <a:t> дисперсия мен </a:t>
            </a:r>
            <a:r>
              <a:rPr lang="ru-RU" sz="2400" dirty="0" err="1" smtClean="0"/>
              <a:t>топаралық</a:t>
            </a:r>
            <a:r>
              <a:rPr lang="ru-RU" sz="2400" dirty="0" smtClean="0"/>
              <a:t> дисперсия </a:t>
            </a:r>
            <a:r>
              <a:rPr lang="ru-RU" sz="2400" dirty="0" err="1" smtClean="0"/>
              <a:t>жуықтағанда</a:t>
            </a:r>
            <a:r>
              <a:rPr lang="ru-RU" sz="2400" dirty="0" smtClean="0"/>
              <a:t> </a:t>
            </a:r>
            <a:r>
              <a:rPr lang="ru-RU" sz="2400" dirty="0" err="1" smtClean="0"/>
              <a:t>бірдей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болады</a:t>
            </a:r>
            <a:r>
              <a:rPr lang="ru-RU" sz="2400" dirty="0" smtClean="0"/>
              <a:t>. </a:t>
            </a:r>
          </a:p>
          <a:p>
            <a:pPr algn="just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832050"/>
              </p:ext>
            </p:extLst>
          </p:nvPr>
        </p:nvGraphicFramePr>
        <p:xfrm>
          <a:off x="2843808" y="3731418"/>
          <a:ext cx="3168352" cy="19298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2"/>
                <a:gridCol w="2520280"/>
              </a:tblGrid>
              <a:tr h="1206316">
                <a:tc row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F=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kk-KZ" sz="3200" b="1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аралық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5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kk-KZ" sz="3200" b="1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ішілік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538" y="854572"/>
            <a:ext cx="8162925" cy="76944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ru-RU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en-US" b="1" i="1" dirty="0" smtClean="0"/>
              <a:t>F</a:t>
            </a:r>
            <a:r>
              <a:rPr lang="ru-RU" b="1" i="1" baseline="-25000" dirty="0" err="1" smtClean="0"/>
              <a:t>эмп</a:t>
            </a:r>
            <a:r>
              <a:rPr lang="ru-RU" b="1" i="1" dirty="0" smtClean="0"/>
              <a:t> </a:t>
            </a:r>
            <a:r>
              <a:rPr lang="en-US" b="1" i="1" dirty="0" smtClean="0"/>
              <a:t>≥ F </a:t>
            </a:r>
            <a:r>
              <a:rPr lang="ru-RU" b="1" i="1" baseline="-25000" dirty="0" err="1" smtClean="0"/>
              <a:t>крит</a:t>
            </a:r>
            <a:r>
              <a:rPr lang="ru-RU" dirty="0" smtClean="0"/>
              <a:t> </a:t>
            </a:r>
          </a:p>
          <a:p>
            <a:pPr eaLnBrk="1" hangingPunct="1">
              <a:buNone/>
            </a:pPr>
            <a:r>
              <a:rPr lang="ru-RU" dirty="0" err="1" smtClean="0"/>
              <a:t>Әсер</a:t>
            </a:r>
            <a:r>
              <a:rPr lang="ru-RU" dirty="0" smtClean="0"/>
              <a:t> </a:t>
            </a:r>
            <a:r>
              <a:rPr lang="ru-RU" dirty="0" err="1" smtClean="0"/>
              <a:t>ету</a:t>
            </a:r>
            <a:r>
              <a:rPr lang="ru-RU" dirty="0" smtClean="0"/>
              <a:t> </a:t>
            </a:r>
            <a:r>
              <a:rPr lang="ru-RU" dirty="0" err="1" smtClean="0"/>
              <a:t>дәлелденді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есептеледі</a:t>
            </a:r>
            <a:r>
              <a:rPr lang="ru-RU" dirty="0" smtClean="0"/>
              <a:t> (Н</a:t>
            </a:r>
            <a:r>
              <a:rPr lang="ru-RU" baseline="-25000" dirty="0" smtClean="0"/>
              <a:t>1 </a:t>
            </a:r>
            <a:r>
              <a:rPr lang="ru-RU" dirty="0" err="1" smtClean="0"/>
              <a:t>қабылданады</a:t>
            </a:r>
            <a:r>
              <a:rPr lang="ru-RU" dirty="0"/>
              <a:t>)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8162925" cy="646331"/>
          </a:xfrm>
        </p:spPr>
        <p:txBody>
          <a:bodyPr/>
          <a:lstStyle/>
          <a:p>
            <a:r>
              <a:rPr lang="en-US" sz="3600" dirty="0" smtClean="0"/>
              <a:t>F</a:t>
            </a:r>
            <a:r>
              <a:rPr lang="kk-KZ" sz="3600" dirty="0" smtClean="0"/>
              <a:t> сыни мәндері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200" dirty="0"/>
              <a:t>F-</a:t>
            </a:r>
            <a:r>
              <a:rPr lang="ru-RU" sz="2200" dirty="0" err="1"/>
              <a:t>тің</a:t>
            </a:r>
            <a:r>
              <a:rPr lang="ru-RU" sz="2200" dirty="0"/>
              <a:t> </a:t>
            </a:r>
            <a:r>
              <a:rPr lang="ru-RU" sz="2200" dirty="0" err="1" smtClean="0"/>
              <a:t>сыни</a:t>
            </a:r>
            <a:r>
              <a:rPr lang="ru-RU" sz="2200" dirty="0" smtClean="0"/>
              <a:t> </a:t>
            </a:r>
            <a:r>
              <a:rPr lang="ru-RU" sz="2200" dirty="0" err="1" smtClean="0"/>
              <a:t>мәні</a:t>
            </a:r>
            <a:r>
              <a:rPr lang="ru-RU" sz="2200" dirty="0" smtClean="0"/>
              <a:t> </a:t>
            </a:r>
            <a:r>
              <a:rPr lang="ru-RU" sz="2200" dirty="0" err="1" smtClean="0"/>
              <a:t>анықталады</a:t>
            </a:r>
            <a:r>
              <a:rPr lang="ru-RU" sz="2200" dirty="0" smtClean="0"/>
              <a:t> </a:t>
            </a:r>
          </a:p>
          <a:p>
            <a:r>
              <a:rPr lang="ru-RU" sz="2200" dirty="0" err="1" smtClean="0"/>
              <a:t>Мәнділік</a:t>
            </a:r>
            <a:r>
              <a:rPr lang="ru-RU" sz="2200" dirty="0" smtClean="0"/>
              <a:t> </a:t>
            </a:r>
            <a:r>
              <a:rPr lang="ru-RU" sz="2200" dirty="0" err="1" smtClean="0"/>
              <a:t>дәрежесімен</a:t>
            </a:r>
            <a:r>
              <a:rPr lang="ru-RU" sz="2200" dirty="0" smtClean="0"/>
              <a:t> - </a:t>
            </a:r>
            <a:r>
              <a:rPr lang="el-GR" sz="2200" i="1" dirty="0" smtClean="0"/>
              <a:t>α</a:t>
            </a:r>
            <a:r>
              <a:rPr lang="ru-RU" sz="2200" dirty="0" smtClean="0"/>
              <a:t> (0,05 </a:t>
            </a:r>
            <a:r>
              <a:rPr lang="kk-KZ" sz="2200" dirty="0" smtClean="0"/>
              <a:t>немесе </a:t>
            </a:r>
            <a:r>
              <a:rPr lang="ru-RU" sz="2200" dirty="0" smtClean="0"/>
              <a:t>0,01)</a:t>
            </a:r>
          </a:p>
          <a:p>
            <a:r>
              <a:rPr lang="ru-RU" sz="2200" dirty="0"/>
              <a:t>топ </a:t>
            </a:r>
            <a:r>
              <a:rPr lang="ru-RU" sz="2200" dirty="0" err="1"/>
              <a:t>ішіндегі</a:t>
            </a:r>
            <a:r>
              <a:rPr lang="ru-RU" sz="2200" dirty="0"/>
              <a:t> </a:t>
            </a:r>
            <a:r>
              <a:rPr lang="ru-RU" sz="2200" dirty="0" err="1"/>
              <a:t>еркіндік</a:t>
            </a:r>
            <a:r>
              <a:rPr lang="ru-RU" sz="2200" dirty="0"/>
              <a:t> </a:t>
            </a:r>
            <a:r>
              <a:rPr lang="ru-RU" sz="2200" dirty="0" err="1" smtClean="0"/>
              <a:t>дәрежесімен</a:t>
            </a:r>
            <a:endParaRPr lang="ru-RU" sz="2200" dirty="0" smtClean="0"/>
          </a:p>
          <a:p>
            <a:pPr algn="ctr">
              <a:buNone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df</a:t>
            </a:r>
            <a:r>
              <a:rPr lang="kk-KZ" sz="4000" baseline="-25000" dirty="0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= m (n – 1)</a:t>
            </a:r>
          </a:p>
          <a:p>
            <a:r>
              <a:rPr lang="ru-RU" sz="2200" dirty="0" err="1" smtClean="0"/>
              <a:t>Топаралық</a:t>
            </a:r>
            <a:r>
              <a:rPr lang="ru-RU" sz="2200" dirty="0" smtClean="0"/>
              <a:t> </a:t>
            </a:r>
            <a:r>
              <a:rPr lang="ru-RU" sz="2200" dirty="0" err="1" smtClean="0"/>
              <a:t>еркіндік</a:t>
            </a:r>
            <a:r>
              <a:rPr lang="ru-RU" sz="2200" dirty="0" smtClean="0"/>
              <a:t> </a:t>
            </a:r>
            <a:r>
              <a:rPr lang="ru-RU" sz="2200" dirty="0" err="1"/>
              <a:t>дәрежесімен</a:t>
            </a:r>
            <a:endParaRPr lang="ru-RU" sz="2200" dirty="0"/>
          </a:p>
          <a:p>
            <a:pPr algn="ctr">
              <a:buNone/>
            </a:pPr>
            <a:r>
              <a:rPr lang="ru-RU" sz="2800" dirty="0" smtClean="0"/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df</a:t>
            </a:r>
            <a:r>
              <a:rPr lang="kk-KZ" sz="4000" baseline="-25000" dirty="0" smtClean="0">
                <a:latin typeface="Times New Roman" pitchFamily="18" charset="0"/>
                <a:cs typeface="Times New Roman" pitchFamily="18" charset="0"/>
              </a:rPr>
              <a:t>аралық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= m – 1</a:t>
            </a:r>
          </a:p>
          <a:p>
            <a:pPr indent="11113">
              <a:buNone/>
            </a:pPr>
            <a:endParaRPr lang="ru-RU" sz="2200" dirty="0" smtClean="0">
              <a:cs typeface="Times New Roman" pitchFamily="18" charset="0"/>
            </a:endParaRPr>
          </a:p>
          <a:p>
            <a:pPr indent="11113">
              <a:spcBef>
                <a:spcPts val="0"/>
              </a:spcBef>
              <a:buNone/>
            </a:pPr>
            <a:r>
              <a:rPr lang="ru-RU" sz="2200" dirty="0" err="1" smtClean="0">
                <a:cs typeface="Times New Roman" pitchFamily="18" charset="0"/>
              </a:rPr>
              <a:t>Мұндағы</a:t>
            </a:r>
            <a:r>
              <a:rPr lang="ru-RU" sz="2200" dirty="0" smtClean="0">
                <a:cs typeface="Times New Roman" pitchFamily="18" charset="0"/>
              </a:rPr>
              <a:t>,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200" dirty="0" smtClean="0">
                <a:cs typeface="Times New Roman" pitchFamily="18" charset="0"/>
              </a:rPr>
              <a:t>– топ саны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n – </a:t>
            </a:r>
            <a:r>
              <a:rPr lang="ru-RU" sz="2200" dirty="0" err="1" smtClean="0">
                <a:cs typeface="Times New Roman" pitchFamily="18" charset="0"/>
              </a:rPr>
              <a:t>әр</a:t>
            </a:r>
            <a:r>
              <a:rPr lang="ru-RU" sz="2200" dirty="0" smtClean="0">
                <a:cs typeface="Times New Roman" pitchFamily="18" charset="0"/>
              </a:rPr>
              <a:t> </a:t>
            </a:r>
            <a:r>
              <a:rPr lang="ru-RU" sz="2200" dirty="0" err="1" smtClean="0">
                <a:cs typeface="Times New Roman" pitchFamily="18" charset="0"/>
              </a:rPr>
              <a:t>топта</a:t>
            </a:r>
            <a:r>
              <a:rPr lang="kk-KZ" sz="2200" dirty="0" smtClean="0">
                <a:cs typeface="Times New Roman" pitchFamily="18" charset="0"/>
              </a:rPr>
              <a:t>ғы бақылау бірлігінің саны</a:t>
            </a:r>
            <a:endParaRPr lang="ru-RU" sz="4000" dirty="0"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AD4AB0-9815-49D1-B9DB-198BEB207BED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529386" y="-1112349"/>
            <a:ext cx="5976665" cy="9010691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AD4AB0-9815-49D1-B9DB-198BEB207BED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742897" y="-980097"/>
            <a:ext cx="5544616" cy="8746185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AD4AB0-9815-49D1-B9DB-198BEB207BED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881047" y="-767195"/>
            <a:ext cx="5400598" cy="8464399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947532-8620-47EE-A771-16C4E15E1037}" type="slidenum">
              <a:rPr lang="ru-RU"/>
              <a:pPr>
                <a:defRPr/>
              </a:pPr>
              <a:t>19</a:t>
            </a:fld>
            <a:endParaRPr lang="ru-RU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977682"/>
            <a:ext cx="8162925" cy="646331"/>
          </a:xfrm>
        </p:spPr>
        <p:txBody>
          <a:bodyPr/>
          <a:lstStyle/>
          <a:p>
            <a:pPr eaLnBrk="1" hangingPunct="1"/>
            <a:r>
              <a:rPr lang="ru-RU" sz="3600" dirty="0" err="1" smtClean="0"/>
              <a:t>Дисперсиялық</a:t>
            </a:r>
            <a:r>
              <a:rPr lang="ru-RU" sz="3600" dirty="0" smtClean="0"/>
              <a:t> </a:t>
            </a:r>
            <a:r>
              <a:rPr lang="ru-RU" sz="3600" dirty="0" err="1"/>
              <a:t>талдау</a:t>
            </a:r>
            <a:r>
              <a:rPr lang="ru-RU" sz="3600" dirty="0"/>
              <a:t> </a:t>
            </a:r>
            <a:r>
              <a:rPr lang="ru-RU" sz="3600" dirty="0" err="1"/>
              <a:t>түрлері</a:t>
            </a:r>
            <a:endParaRPr lang="ru-RU" sz="3600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7691437" cy="4476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факторлы</a:t>
            </a:r>
            <a:endParaRPr lang="ru-RU" sz="2800" dirty="0"/>
          </a:p>
          <a:p>
            <a:pPr eaLnBrk="1" hangingPunct="1">
              <a:lnSpc>
                <a:spcPct val="90000"/>
              </a:lnSpc>
            </a:pPr>
            <a:r>
              <a:rPr lang="ru-RU" sz="2800" dirty="0" err="1"/>
              <a:t>Екі</a:t>
            </a:r>
            <a:r>
              <a:rPr lang="ru-RU" sz="2800" dirty="0"/>
              <a:t> </a:t>
            </a:r>
            <a:r>
              <a:rPr lang="ru-RU" sz="2800" dirty="0" err="1"/>
              <a:t>факторлы</a:t>
            </a:r>
            <a:endParaRPr lang="ru-RU" sz="2800" dirty="0"/>
          </a:p>
          <a:p>
            <a:pPr eaLnBrk="1" hangingPunct="1">
              <a:lnSpc>
                <a:spcPct val="90000"/>
              </a:lnSpc>
            </a:pPr>
            <a:r>
              <a:rPr lang="ru-RU" sz="2800" dirty="0" err="1"/>
              <a:t>Көп</a:t>
            </a:r>
            <a:r>
              <a:rPr lang="ru-RU" sz="2800" dirty="0"/>
              <a:t> </a:t>
            </a:r>
            <a:r>
              <a:rPr lang="ru-RU" sz="2800" dirty="0" err="1" smtClean="0"/>
              <a:t>факторлы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endParaRPr lang="ru-RU" sz="2400" dirty="0" smtClean="0">
              <a:solidFill>
                <a:srgbClr val="3333CC"/>
              </a:solidFill>
            </a:endParaRPr>
          </a:p>
          <a:p>
            <a:pPr marL="1254125" indent="0" eaLnBrk="1" hangingPunct="1"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3333CC"/>
                </a:solidFill>
              </a:rPr>
              <a:t>	</a:t>
            </a:r>
            <a:r>
              <a:rPr lang="ru-RU" sz="2400" dirty="0" err="1" smtClean="0">
                <a:solidFill>
                  <a:srgbClr val="3333CC"/>
                </a:solidFill>
              </a:rPr>
              <a:t>Металлургиялық</a:t>
            </a:r>
            <a:r>
              <a:rPr lang="ru-RU" sz="2400" dirty="0" smtClean="0">
                <a:solidFill>
                  <a:srgbClr val="3333CC"/>
                </a:solidFill>
              </a:rPr>
              <a:t> </a:t>
            </a:r>
            <a:r>
              <a:rPr lang="ru-RU" sz="2400" dirty="0" err="1">
                <a:solidFill>
                  <a:srgbClr val="3333CC"/>
                </a:solidFill>
              </a:rPr>
              <a:t>зауыттардың</a:t>
            </a:r>
            <a:r>
              <a:rPr lang="ru-RU" sz="2400" dirty="0">
                <a:solidFill>
                  <a:srgbClr val="3333CC"/>
                </a:solidFill>
              </a:rPr>
              <a:t> </a:t>
            </a:r>
            <a:r>
              <a:rPr lang="ru-RU" sz="2400" dirty="0" err="1">
                <a:solidFill>
                  <a:srgbClr val="3333CC"/>
                </a:solidFill>
              </a:rPr>
              <a:t>жұмысшыларында</a:t>
            </a:r>
            <a:r>
              <a:rPr lang="ru-RU" sz="2400" dirty="0">
                <a:solidFill>
                  <a:srgbClr val="3333CC"/>
                </a:solidFill>
              </a:rPr>
              <a:t> </a:t>
            </a:r>
            <a:r>
              <a:rPr lang="ru-RU" sz="2400" dirty="0" err="1">
                <a:solidFill>
                  <a:srgbClr val="3333CC"/>
                </a:solidFill>
              </a:rPr>
              <a:t>жедел</a:t>
            </a:r>
            <a:r>
              <a:rPr lang="ru-RU" sz="2400" dirty="0">
                <a:solidFill>
                  <a:srgbClr val="3333CC"/>
                </a:solidFill>
              </a:rPr>
              <a:t> бронхит </a:t>
            </a:r>
            <a:r>
              <a:rPr lang="ru-RU" sz="2400" dirty="0" err="1">
                <a:solidFill>
                  <a:srgbClr val="3333CC"/>
                </a:solidFill>
              </a:rPr>
              <a:t>ауруының</a:t>
            </a:r>
            <a:r>
              <a:rPr lang="ru-RU" sz="2400" dirty="0">
                <a:solidFill>
                  <a:srgbClr val="3333CC"/>
                </a:solidFill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</a:rPr>
              <a:t>туындауына</a:t>
            </a:r>
            <a:r>
              <a:rPr lang="ru-RU" sz="2400" dirty="0" smtClean="0">
                <a:solidFill>
                  <a:srgbClr val="3333CC"/>
                </a:solidFill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</a:rPr>
              <a:t>жастың</a:t>
            </a:r>
            <a:r>
              <a:rPr lang="ru-RU" sz="2400" dirty="0" smtClean="0">
                <a:solidFill>
                  <a:srgbClr val="3333CC"/>
                </a:solidFill>
              </a:rPr>
              <a:t> (</a:t>
            </a:r>
            <a:r>
              <a:rPr lang="ru-RU" sz="2400" dirty="0">
                <a:solidFill>
                  <a:srgbClr val="3333CC"/>
                </a:solidFill>
              </a:rPr>
              <a:t>А факторы), </a:t>
            </a:r>
            <a:r>
              <a:rPr lang="ru-RU" sz="2400" dirty="0" err="1">
                <a:solidFill>
                  <a:srgbClr val="3333CC"/>
                </a:solidFill>
              </a:rPr>
              <a:t>қызмет</a:t>
            </a:r>
            <a:r>
              <a:rPr lang="ru-RU" sz="2400" dirty="0">
                <a:solidFill>
                  <a:srgbClr val="3333CC"/>
                </a:solidFill>
              </a:rPr>
              <a:t> </a:t>
            </a:r>
            <a:r>
              <a:rPr lang="ru-RU" sz="2400" dirty="0" err="1">
                <a:solidFill>
                  <a:srgbClr val="3333CC"/>
                </a:solidFill>
              </a:rPr>
              <a:t>ету</a:t>
            </a:r>
            <a:r>
              <a:rPr lang="ru-RU" sz="2400" dirty="0">
                <a:solidFill>
                  <a:srgbClr val="3333CC"/>
                </a:solidFill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</a:rPr>
              <a:t>ұзақтығының</a:t>
            </a:r>
            <a:r>
              <a:rPr lang="ru-RU" sz="2400" dirty="0" smtClean="0">
                <a:solidFill>
                  <a:srgbClr val="3333CC"/>
                </a:solidFill>
              </a:rPr>
              <a:t> </a:t>
            </a:r>
            <a:r>
              <a:rPr lang="ru-RU" sz="2400" dirty="0">
                <a:solidFill>
                  <a:srgbClr val="3333CC"/>
                </a:solidFill>
              </a:rPr>
              <a:t>(В факторы), </a:t>
            </a:r>
            <a:r>
              <a:rPr lang="ru-RU" sz="2400" dirty="0" err="1">
                <a:solidFill>
                  <a:srgbClr val="3333CC"/>
                </a:solidFill>
              </a:rPr>
              <a:t>еңбек</a:t>
            </a:r>
            <a:r>
              <a:rPr lang="ru-RU" sz="2400" dirty="0">
                <a:solidFill>
                  <a:srgbClr val="3333CC"/>
                </a:solidFill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</a:rPr>
              <a:t>жағдайларының</a:t>
            </a:r>
            <a:r>
              <a:rPr lang="ru-RU" sz="2400" dirty="0" smtClean="0">
                <a:solidFill>
                  <a:srgbClr val="3333CC"/>
                </a:solidFill>
              </a:rPr>
              <a:t> </a:t>
            </a:r>
            <a:r>
              <a:rPr lang="ru-RU" sz="2400" dirty="0">
                <a:solidFill>
                  <a:srgbClr val="3333CC"/>
                </a:solidFill>
              </a:rPr>
              <a:t>(С факторы</a:t>
            </a:r>
            <a:r>
              <a:rPr lang="ru-RU" sz="2400" dirty="0" smtClean="0">
                <a:solidFill>
                  <a:srgbClr val="3333CC"/>
                </a:solidFill>
              </a:rPr>
              <a:t>)</a:t>
            </a:r>
            <a:r>
              <a:rPr lang="ru-RU" sz="2400" dirty="0">
                <a:solidFill>
                  <a:srgbClr val="3333CC"/>
                </a:solidFill>
              </a:rPr>
              <a:t> </a:t>
            </a:r>
            <a:r>
              <a:rPr lang="ru-RU" sz="2400" dirty="0" err="1">
                <a:solidFill>
                  <a:srgbClr val="3333CC"/>
                </a:solidFill>
              </a:rPr>
              <a:t>әсерін</a:t>
            </a:r>
            <a:r>
              <a:rPr lang="ru-RU" sz="2400" dirty="0">
                <a:solidFill>
                  <a:srgbClr val="3333CC"/>
                </a:solidFill>
              </a:rPr>
              <a:t> </a:t>
            </a:r>
            <a:r>
              <a:rPr lang="ru-RU" sz="2400" dirty="0" err="1" smtClean="0">
                <a:solidFill>
                  <a:srgbClr val="3333CC"/>
                </a:solidFill>
              </a:rPr>
              <a:t>зерттеу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50E727-D831-4CC9-B6B4-B46FCD03039F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3275856" y="397372"/>
            <a:ext cx="2880320" cy="769441"/>
          </a:xfrm>
        </p:spPr>
        <p:txBody>
          <a:bodyPr/>
          <a:lstStyle/>
          <a:p>
            <a:pPr algn="ctr" eaLnBrk="1" hangingPunct="1"/>
            <a:r>
              <a:rPr lang="kk-KZ" dirty="0" smtClean="0"/>
              <a:t>Тарихы</a:t>
            </a:r>
            <a:endParaRPr lang="ru-RU" dirty="0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002588" cy="3744913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sz="2800" dirty="0" smtClean="0"/>
              <a:t>    </a:t>
            </a:r>
            <a:r>
              <a:rPr lang="ru-RU" sz="2800" dirty="0"/>
              <a:t>1920 </a:t>
            </a:r>
            <a:r>
              <a:rPr lang="ru-RU" sz="2800" dirty="0" err="1"/>
              <a:t>жылы</a:t>
            </a:r>
            <a:r>
              <a:rPr lang="ru-RU" sz="2800" dirty="0"/>
              <a:t> </a:t>
            </a:r>
            <a:r>
              <a:rPr lang="ru-RU" sz="2800" dirty="0" err="1"/>
              <a:t>Р.Фишер</a:t>
            </a:r>
            <a:r>
              <a:rPr lang="ru-RU" sz="2800" dirty="0"/>
              <a:t> </a:t>
            </a:r>
            <a:r>
              <a:rPr lang="ru-RU" sz="2800" dirty="0" err="1"/>
              <a:t>ауыл</a:t>
            </a:r>
            <a:r>
              <a:rPr lang="ru-RU" sz="2800" dirty="0"/>
              <a:t> </a:t>
            </a:r>
            <a:r>
              <a:rPr lang="ru-RU" sz="2800" dirty="0" err="1"/>
              <a:t>шаруашылығындағы</a:t>
            </a:r>
            <a:r>
              <a:rPr lang="ru-RU" sz="2800" dirty="0"/>
              <a:t> </a:t>
            </a:r>
            <a:r>
              <a:rPr lang="ru-RU" sz="2800" dirty="0" err="1"/>
              <a:t>қолданбалы</a:t>
            </a:r>
            <a:r>
              <a:rPr lang="ru-RU" sz="2800" dirty="0"/>
              <a:t> </a:t>
            </a:r>
            <a:r>
              <a:rPr lang="ru-RU" sz="2800" dirty="0" err="1"/>
              <a:t>мәселелерді</a:t>
            </a:r>
            <a:r>
              <a:rPr lang="ru-RU" sz="2800" dirty="0"/>
              <a:t> </a:t>
            </a:r>
            <a:r>
              <a:rPr lang="ru-RU" sz="2800" dirty="0" err="1"/>
              <a:t>шешу</a:t>
            </a:r>
            <a:r>
              <a:rPr lang="ru-RU" sz="2800" dirty="0"/>
              <a:t> </a:t>
            </a:r>
            <a:r>
              <a:rPr lang="ru-RU" sz="2800" dirty="0" err="1"/>
              <a:t>үшін</a:t>
            </a:r>
            <a:r>
              <a:rPr lang="ru-RU" sz="2800" dirty="0"/>
              <a:t> </a:t>
            </a:r>
            <a:r>
              <a:rPr lang="ru-RU" sz="2800" dirty="0" err="1"/>
              <a:t>ұсынған</a:t>
            </a:r>
            <a:endParaRPr lang="ru-RU" sz="2800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sz="2800" dirty="0" smtClean="0"/>
              <a:t>	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5"/>
            <a:ext cx="8350895" cy="1080120"/>
          </a:xfrm>
        </p:spPr>
        <p:txBody>
          <a:bodyPr/>
          <a:lstStyle/>
          <a:p>
            <a:r>
              <a:rPr lang="ru-RU" sz="3200" dirty="0" err="1"/>
              <a:t>Мысал</a:t>
            </a:r>
            <a:r>
              <a:rPr lang="ru-RU" sz="3200" dirty="0"/>
              <a:t>: </a:t>
            </a:r>
            <a:r>
              <a:rPr lang="ru-RU" sz="3200" dirty="0" err="1"/>
              <a:t>ашық</a:t>
            </a:r>
            <a:r>
              <a:rPr lang="ru-RU" sz="3200" dirty="0"/>
              <a:t> </a:t>
            </a:r>
            <a:r>
              <a:rPr lang="ru-RU" sz="3200" dirty="0" err="1"/>
              <a:t>жүрек</a:t>
            </a:r>
            <a:r>
              <a:rPr lang="ru-RU" sz="3200" dirty="0"/>
              <a:t> </a:t>
            </a:r>
            <a:r>
              <a:rPr lang="ru-RU" sz="3200" dirty="0" err="1" smtClean="0"/>
              <a:t>операциясында</a:t>
            </a:r>
            <a:r>
              <a:rPr lang="ru-RU" sz="3200" dirty="0" smtClean="0"/>
              <a:t> </a:t>
            </a:r>
            <a:r>
              <a:rPr lang="ru-RU" sz="3200" dirty="0" err="1" smtClean="0"/>
              <a:t>галотан</a:t>
            </a:r>
            <a:r>
              <a:rPr lang="ru-RU" sz="3200" dirty="0" smtClean="0"/>
              <a:t> мен </a:t>
            </a:r>
            <a:r>
              <a:rPr lang="ru-RU" sz="3200" dirty="0" err="1" smtClean="0"/>
              <a:t>морфинды</a:t>
            </a:r>
            <a:r>
              <a:rPr lang="ru-RU" sz="3200" dirty="0" smtClean="0"/>
              <a:t> </a:t>
            </a:r>
            <a:r>
              <a:rPr lang="ru-RU" sz="3200" dirty="0" err="1" smtClean="0"/>
              <a:t>қолдану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9" y="1905000"/>
            <a:ext cx="8699822" cy="4764360"/>
          </a:xfrm>
        </p:spPr>
        <p:txBody>
          <a:bodyPr/>
          <a:lstStyle/>
          <a:p>
            <a:pPr marL="0" indent="722313" algn="just">
              <a:buNone/>
            </a:pPr>
            <a:r>
              <a:rPr lang="ru-RU" sz="1800" dirty="0" err="1" smtClean="0"/>
              <a:t>Галотан</a:t>
            </a:r>
            <a:r>
              <a:rPr lang="ru-RU" sz="1800" dirty="0" smtClean="0"/>
              <a:t> </a:t>
            </a:r>
            <a:r>
              <a:rPr lang="ru-RU" sz="1800" dirty="0"/>
              <a:t>- </a:t>
            </a:r>
            <a:r>
              <a:rPr lang="ru-RU" sz="1800" dirty="0" err="1"/>
              <a:t>бұл</a:t>
            </a:r>
            <a:r>
              <a:rPr lang="ru-RU" sz="1800" dirty="0"/>
              <a:t> </a:t>
            </a:r>
            <a:r>
              <a:rPr lang="ru-RU" sz="1800" dirty="0" err="1"/>
              <a:t>жалпы</a:t>
            </a:r>
            <a:r>
              <a:rPr lang="ru-RU" sz="1800" dirty="0"/>
              <a:t> </a:t>
            </a:r>
            <a:r>
              <a:rPr lang="ru-RU" sz="1800" dirty="0" err="1"/>
              <a:t>анестезияда</a:t>
            </a:r>
            <a:r>
              <a:rPr lang="ru-RU" sz="1800" dirty="0"/>
              <a:t> </a:t>
            </a:r>
            <a:r>
              <a:rPr lang="ru-RU" sz="1800" dirty="0" err="1"/>
              <a:t>қолданылатын</a:t>
            </a:r>
            <a:r>
              <a:rPr lang="ru-RU" sz="1800" dirty="0"/>
              <a:t> </a:t>
            </a:r>
            <a:r>
              <a:rPr lang="ru-RU" sz="1800" dirty="0" err="1"/>
              <a:t>дәрі</a:t>
            </a:r>
            <a:r>
              <a:rPr lang="ru-RU" sz="1800" dirty="0"/>
              <a:t>. </a:t>
            </a:r>
            <a:r>
              <a:rPr lang="ru-RU" sz="1800" dirty="0" err="1"/>
              <a:t>Ол</a:t>
            </a:r>
            <a:r>
              <a:rPr lang="ru-RU" sz="1800" dirty="0"/>
              <a:t> </a:t>
            </a:r>
            <a:r>
              <a:rPr lang="ru-RU" sz="1800" dirty="0" err="1"/>
              <a:t>күшті</a:t>
            </a:r>
            <a:r>
              <a:rPr lang="ru-RU" sz="1800" dirty="0"/>
              <a:t> </a:t>
            </a:r>
            <a:r>
              <a:rPr lang="ru-RU" sz="1800" dirty="0" err="1"/>
              <a:t>әсерге</a:t>
            </a:r>
            <a:r>
              <a:rPr lang="ru-RU" sz="1800" dirty="0"/>
              <a:t> </a:t>
            </a:r>
            <a:r>
              <a:rPr lang="ru-RU" sz="1800" dirty="0" err="1"/>
              <a:t>ие</a:t>
            </a:r>
            <a:r>
              <a:rPr lang="ru-RU" sz="1800" dirty="0"/>
              <a:t>, </a:t>
            </a:r>
            <a:r>
              <a:rPr lang="ru-RU" sz="1800" dirty="0" err="1"/>
              <a:t>қолдануға</a:t>
            </a:r>
            <a:r>
              <a:rPr lang="ru-RU" sz="1800" dirty="0"/>
              <a:t> </a:t>
            </a:r>
            <a:r>
              <a:rPr lang="ru-RU" sz="1800" dirty="0" err="1"/>
              <a:t>оңай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өте</a:t>
            </a:r>
            <a:r>
              <a:rPr lang="ru-RU" sz="1800" dirty="0"/>
              <a:t> </a:t>
            </a:r>
            <a:r>
              <a:rPr lang="ru-RU" sz="1800" dirty="0" err="1"/>
              <a:t>сенімді</a:t>
            </a:r>
            <a:r>
              <a:rPr lang="ru-RU" sz="1800" dirty="0"/>
              <a:t>. </a:t>
            </a:r>
            <a:r>
              <a:rPr lang="ru-RU" sz="1800" dirty="0" err="1"/>
              <a:t>Галотан</a:t>
            </a:r>
            <a:r>
              <a:rPr lang="ru-RU" sz="1800" dirty="0"/>
              <a:t> </a:t>
            </a:r>
            <a:r>
              <a:rPr lang="ru-RU" sz="1800" dirty="0" smtClean="0"/>
              <a:t>– газ, оны респиратор </a:t>
            </a:r>
            <a:r>
              <a:rPr lang="ru-RU" sz="1800" dirty="0" err="1"/>
              <a:t>арқылы</a:t>
            </a:r>
            <a:r>
              <a:rPr lang="ru-RU" sz="1800" dirty="0"/>
              <a:t> </a:t>
            </a:r>
            <a:r>
              <a:rPr lang="ru-RU" sz="1800" dirty="0" err="1"/>
              <a:t>енгізуге</a:t>
            </a:r>
            <a:r>
              <a:rPr lang="ru-RU" sz="1800" dirty="0"/>
              <a:t> </a:t>
            </a:r>
            <a:r>
              <a:rPr lang="ru-RU" sz="1800" dirty="0" err="1"/>
              <a:t>болады</a:t>
            </a:r>
            <a:r>
              <a:rPr lang="ru-RU" sz="1800" dirty="0"/>
              <a:t>. </a:t>
            </a:r>
            <a:r>
              <a:rPr lang="ru-RU" sz="1800" dirty="0" err="1"/>
              <a:t>Денеге</a:t>
            </a:r>
            <a:r>
              <a:rPr lang="ru-RU" sz="1800" dirty="0"/>
              <a:t> </a:t>
            </a:r>
            <a:r>
              <a:rPr lang="ru-RU" sz="1800" dirty="0" err="1"/>
              <a:t>өкпе</a:t>
            </a:r>
            <a:r>
              <a:rPr lang="ru-RU" sz="1800" dirty="0"/>
              <a:t> </a:t>
            </a:r>
            <a:r>
              <a:rPr lang="ru-RU" sz="1800" dirty="0" err="1"/>
              <a:t>арқылы</a:t>
            </a:r>
            <a:r>
              <a:rPr lang="ru-RU" sz="1800" dirty="0"/>
              <a:t> </a:t>
            </a:r>
            <a:r>
              <a:rPr lang="ru-RU" sz="1800" dirty="0" err="1" smtClean="0"/>
              <a:t>еніп</a:t>
            </a:r>
            <a:r>
              <a:rPr lang="ru-RU" sz="1800" dirty="0" smtClean="0"/>
              <a:t>, </a:t>
            </a:r>
            <a:r>
              <a:rPr lang="ru-RU" sz="1800" dirty="0" err="1" smtClean="0"/>
              <a:t>галотан</a:t>
            </a:r>
            <a:r>
              <a:rPr lang="ru-RU" sz="1800" dirty="0" smtClean="0"/>
              <a:t> </a:t>
            </a:r>
            <a:r>
              <a:rPr lang="ru-RU" sz="1800" dirty="0"/>
              <a:t>тез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қысқа</a:t>
            </a:r>
            <a:r>
              <a:rPr lang="ru-RU" sz="1800" dirty="0"/>
              <a:t> </a:t>
            </a:r>
            <a:r>
              <a:rPr lang="ru-RU" sz="1800" dirty="0" err="1"/>
              <a:t>әрекет</a:t>
            </a:r>
            <a:r>
              <a:rPr lang="ru-RU" sz="1800" dirty="0"/>
              <a:t> </a:t>
            </a:r>
            <a:r>
              <a:rPr lang="ru-RU" sz="1800" dirty="0" err="1"/>
              <a:t>етеді</a:t>
            </a:r>
            <a:r>
              <a:rPr lang="ru-RU" sz="1800" dirty="0"/>
              <a:t>, </a:t>
            </a:r>
            <a:r>
              <a:rPr lang="ru-RU" sz="1800" dirty="0" err="1"/>
              <a:t>сондықтан</a:t>
            </a:r>
            <a:r>
              <a:rPr lang="ru-RU" sz="1800" dirty="0"/>
              <a:t> препарат </a:t>
            </a:r>
            <a:r>
              <a:rPr lang="ru-RU" sz="1800" dirty="0" err="1"/>
              <a:t>ағынын</a:t>
            </a:r>
            <a:r>
              <a:rPr lang="ru-RU" sz="1800" dirty="0"/>
              <a:t> </a:t>
            </a:r>
            <a:r>
              <a:rPr lang="ru-RU" sz="1800" dirty="0" err="1"/>
              <a:t>реттеп</a:t>
            </a:r>
            <a:r>
              <a:rPr lang="ru-RU" sz="1800" dirty="0"/>
              <a:t>, </a:t>
            </a:r>
            <a:r>
              <a:rPr lang="ru-RU" sz="1800" dirty="0" err="1"/>
              <a:t>анестезияны</a:t>
            </a:r>
            <a:r>
              <a:rPr lang="ru-RU" sz="1800" dirty="0"/>
              <a:t> </a:t>
            </a:r>
            <a:r>
              <a:rPr lang="ru-RU" sz="1800" dirty="0" err="1" smtClean="0"/>
              <a:t>оңай</a:t>
            </a:r>
            <a:r>
              <a:rPr lang="ru-RU" sz="1800" dirty="0" smtClean="0"/>
              <a:t> </a:t>
            </a:r>
            <a:r>
              <a:rPr lang="ru-RU" sz="1800" dirty="0" err="1" smtClean="0"/>
              <a:t>басқаруға</a:t>
            </a:r>
            <a:r>
              <a:rPr lang="ru-RU" sz="1800" dirty="0" smtClean="0"/>
              <a:t> </a:t>
            </a:r>
            <a:r>
              <a:rPr lang="ru-RU" sz="1800" dirty="0" err="1"/>
              <a:t>болады</a:t>
            </a:r>
            <a:r>
              <a:rPr lang="ru-RU" sz="1800" dirty="0"/>
              <a:t>. </a:t>
            </a:r>
            <a:r>
              <a:rPr lang="ru-RU" sz="1800" dirty="0" err="1"/>
              <a:t>Алайда</a:t>
            </a:r>
            <a:r>
              <a:rPr lang="ru-RU" sz="1800" dirty="0"/>
              <a:t>, </a:t>
            </a:r>
            <a:r>
              <a:rPr lang="ru-RU" sz="1800" dirty="0" err="1"/>
              <a:t>галотанның</a:t>
            </a:r>
            <a:r>
              <a:rPr lang="ru-RU" sz="1800" dirty="0"/>
              <a:t> </a:t>
            </a:r>
            <a:r>
              <a:rPr lang="ru-RU" sz="1800" dirty="0" err="1"/>
              <a:t>айтарлықтай</a:t>
            </a:r>
            <a:r>
              <a:rPr lang="ru-RU" sz="1800" dirty="0"/>
              <a:t> </a:t>
            </a:r>
            <a:r>
              <a:rPr lang="ru-RU" sz="1800" dirty="0" err="1"/>
              <a:t>кемшілігі</a:t>
            </a:r>
            <a:r>
              <a:rPr lang="ru-RU" sz="1800" dirty="0"/>
              <a:t> бар - </a:t>
            </a:r>
            <a:r>
              <a:rPr lang="ru-RU" sz="1800" dirty="0" err="1"/>
              <a:t>ол</a:t>
            </a:r>
            <a:r>
              <a:rPr lang="ru-RU" sz="1800" dirty="0"/>
              <a:t> </a:t>
            </a:r>
            <a:r>
              <a:rPr lang="ru-RU" sz="1800" dirty="0" err="1"/>
              <a:t>миокардтың</a:t>
            </a:r>
            <a:r>
              <a:rPr lang="ru-RU" sz="1800" dirty="0"/>
              <a:t> </a:t>
            </a:r>
            <a:r>
              <a:rPr lang="ru-RU" sz="1800" dirty="0" err="1"/>
              <a:t>жиырылуын</a:t>
            </a:r>
            <a:r>
              <a:rPr lang="ru-RU" sz="1800" dirty="0"/>
              <a:t> </a:t>
            </a:r>
            <a:r>
              <a:rPr lang="ru-RU" sz="1800" dirty="0" err="1"/>
              <a:t>тежейді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тамырларды</a:t>
            </a:r>
            <a:r>
              <a:rPr lang="ru-RU" sz="1800" dirty="0"/>
              <a:t> </a:t>
            </a:r>
            <a:r>
              <a:rPr lang="ru-RU" sz="1800" dirty="0" err="1"/>
              <a:t>кеңейтеді</a:t>
            </a:r>
            <a:r>
              <a:rPr lang="ru-RU" sz="1800" dirty="0"/>
              <a:t>, </a:t>
            </a:r>
            <a:r>
              <a:rPr lang="ru-RU" sz="1800" dirty="0" err="1"/>
              <a:t>бұл</a:t>
            </a:r>
            <a:r>
              <a:rPr lang="ru-RU" sz="1800" dirty="0"/>
              <a:t> </a:t>
            </a:r>
            <a:r>
              <a:rPr lang="ru-RU" sz="1800" dirty="0" err="1"/>
              <a:t>қан</a:t>
            </a:r>
            <a:r>
              <a:rPr lang="ru-RU" sz="1800" dirty="0"/>
              <a:t> </a:t>
            </a:r>
            <a:r>
              <a:rPr lang="ru-RU" sz="1800" dirty="0" err="1"/>
              <a:t>қысымының</a:t>
            </a:r>
            <a:r>
              <a:rPr lang="ru-RU" sz="1800" dirty="0"/>
              <a:t> </a:t>
            </a:r>
            <a:r>
              <a:rPr lang="ru-RU" sz="1800" dirty="0" err="1"/>
              <a:t>төмендеуіне</a:t>
            </a:r>
            <a:r>
              <a:rPr lang="ru-RU" sz="1800" dirty="0"/>
              <a:t> </a:t>
            </a:r>
            <a:r>
              <a:rPr lang="ru-RU" sz="1800" dirty="0" err="1"/>
              <a:t>әкеледі</a:t>
            </a:r>
            <a:r>
              <a:rPr lang="ru-RU" sz="1800" dirty="0"/>
              <a:t>. </a:t>
            </a:r>
            <a:r>
              <a:rPr lang="ru-RU" sz="1800" dirty="0" err="1"/>
              <a:t>Осыған</a:t>
            </a:r>
            <a:r>
              <a:rPr lang="ru-RU" sz="1800" dirty="0"/>
              <a:t> </a:t>
            </a:r>
            <a:r>
              <a:rPr lang="ru-RU" sz="1800" dirty="0" err="1"/>
              <a:t>байланысты</a:t>
            </a:r>
            <a:r>
              <a:rPr lang="ru-RU" sz="1800" dirty="0"/>
              <a:t> </a:t>
            </a:r>
            <a:r>
              <a:rPr lang="ru-RU" sz="1800" dirty="0" err="1"/>
              <a:t>жалпы</a:t>
            </a:r>
            <a:r>
              <a:rPr lang="ru-RU" sz="1800" dirty="0"/>
              <a:t> анестезия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галотанның</a:t>
            </a:r>
            <a:r>
              <a:rPr lang="ru-RU" sz="1800" dirty="0"/>
              <a:t> </a:t>
            </a:r>
            <a:r>
              <a:rPr lang="ru-RU" sz="1800" dirty="0" err="1"/>
              <a:t>орнына</a:t>
            </a:r>
            <a:r>
              <a:rPr lang="ru-RU" sz="1800" dirty="0"/>
              <a:t> </a:t>
            </a:r>
            <a:r>
              <a:rPr lang="ru-RU" sz="1800" dirty="0" err="1"/>
              <a:t>морфинді</a:t>
            </a:r>
            <a:r>
              <a:rPr lang="ru-RU" sz="1800" dirty="0"/>
              <a:t> </a:t>
            </a:r>
            <a:r>
              <a:rPr lang="ru-RU" sz="1800" dirty="0" err="1"/>
              <a:t>қолдану</a:t>
            </a:r>
            <a:r>
              <a:rPr lang="ru-RU" sz="1800" dirty="0"/>
              <a:t> </a:t>
            </a:r>
            <a:r>
              <a:rPr lang="ru-RU" sz="1800" dirty="0" err="1"/>
              <a:t>ұсынылды</a:t>
            </a:r>
            <a:r>
              <a:rPr lang="ru-RU" sz="1800" dirty="0"/>
              <a:t>, </a:t>
            </a:r>
            <a:r>
              <a:rPr lang="ru-RU" sz="1800" dirty="0" err="1"/>
              <a:t>ол</a:t>
            </a:r>
            <a:r>
              <a:rPr lang="ru-RU" sz="1800" dirty="0"/>
              <a:t> </a:t>
            </a:r>
            <a:r>
              <a:rPr lang="ru-RU" sz="1800" dirty="0" err="1"/>
              <a:t>қан</a:t>
            </a:r>
            <a:r>
              <a:rPr lang="ru-RU" sz="1800" dirty="0"/>
              <a:t> </a:t>
            </a:r>
            <a:r>
              <a:rPr lang="ru-RU" sz="1800" dirty="0" err="1"/>
              <a:t>қысымын</a:t>
            </a:r>
            <a:r>
              <a:rPr lang="ru-RU" sz="1800" dirty="0"/>
              <a:t> </a:t>
            </a:r>
            <a:r>
              <a:rPr lang="ru-RU" sz="1800" dirty="0" err="1"/>
              <a:t>төмендетпейді</a:t>
            </a:r>
            <a:r>
              <a:rPr lang="ru-RU" sz="1800" dirty="0"/>
              <a:t>.</a:t>
            </a:r>
          </a:p>
          <a:p>
            <a:pPr marL="0" indent="722313" algn="just">
              <a:buNone/>
            </a:pPr>
            <a:r>
              <a:rPr lang="ru-RU" sz="1800" dirty="0" err="1"/>
              <a:t>Конахан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т.б</a:t>
            </a:r>
            <a:r>
              <a:rPr lang="ru-RU" sz="1800" dirty="0"/>
              <a:t>. </a:t>
            </a:r>
            <a:r>
              <a:rPr lang="ru-RU" sz="1800" dirty="0" err="1"/>
              <a:t>ашық</a:t>
            </a:r>
            <a:r>
              <a:rPr lang="ru-RU" sz="1800" dirty="0"/>
              <a:t> </a:t>
            </a:r>
            <a:r>
              <a:rPr lang="ru-RU" sz="1800" dirty="0" err="1"/>
              <a:t>жүрекке</a:t>
            </a:r>
            <a:r>
              <a:rPr lang="ru-RU" sz="1800" dirty="0"/>
              <a:t> </a:t>
            </a:r>
            <a:r>
              <a:rPr lang="ru-RU" sz="1800"/>
              <a:t>операция </a:t>
            </a:r>
            <a:r>
              <a:rPr lang="ru-RU" sz="1800" smtClean="0"/>
              <a:t>жасалатын </a:t>
            </a:r>
            <a:r>
              <a:rPr lang="ru-RU" sz="1800" dirty="0" err="1"/>
              <a:t>пациенттердегі</a:t>
            </a:r>
            <a:r>
              <a:rPr lang="ru-RU" sz="1800" dirty="0"/>
              <a:t> </a:t>
            </a:r>
            <a:r>
              <a:rPr lang="ru-RU" sz="1800" dirty="0" err="1"/>
              <a:t>галотан</a:t>
            </a:r>
            <a:r>
              <a:rPr lang="ru-RU" sz="1800" dirty="0"/>
              <a:t> мен </a:t>
            </a:r>
            <a:r>
              <a:rPr lang="ru-RU" sz="1800" dirty="0" err="1"/>
              <a:t>морфиндік</a:t>
            </a:r>
            <a:r>
              <a:rPr lang="ru-RU" sz="1800" dirty="0"/>
              <a:t> </a:t>
            </a:r>
            <a:r>
              <a:rPr lang="ru-RU" sz="1800" dirty="0" err="1"/>
              <a:t>анестезияны</a:t>
            </a:r>
            <a:r>
              <a:rPr lang="ru-RU" sz="1800" dirty="0"/>
              <a:t> </a:t>
            </a:r>
            <a:r>
              <a:rPr lang="ru-RU" sz="1800" dirty="0" err="1"/>
              <a:t>салыстырды</a:t>
            </a:r>
            <a:r>
              <a:rPr lang="ru-RU" sz="1800" dirty="0"/>
              <a:t>. </a:t>
            </a:r>
            <a:r>
              <a:rPr lang="ru-RU" sz="1800" dirty="0" err="1"/>
              <a:t>Зерттеуге</a:t>
            </a:r>
            <a:r>
              <a:rPr lang="ru-RU" sz="1800" dirty="0"/>
              <a:t> </a:t>
            </a:r>
            <a:r>
              <a:rPr lang="ru-RU" sz="1800" dirty="0" err="1"/>
              <a:t>галотанға</a:t>
            </a:r>
            <a:r>
              <a:rPr lang="ru-RU" sz="1800" dirty="0"/>
              <a:t>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морфинге</a:t>
            </a:r>
            <a:r>
              <a:rPr lang="ru-RU" sz="1800" dirty="0"/>
              <a:t> </a:t>
            </a:r>
            <a:r>
              <a:rPr lang="ru-RU" sz="1800" dirty="0" err="1"/>
              <a:t>қарсы</a:t>
            </a:r>
            <a:r>
              <a:rPr lang="ru-RU" sz="1800" dirty="0"/>
              <a:t> </a:t>
            </a:r>
            <a:r>
              <a:rPr lang="ru-RU" sz="1800" dirty="0" err="1"/>
              <a:t>көрсетілімдері</a:t>
            </a:r>
            <a:r>
              <a:rPr lang="ru-RU" sz="1800" dirty="0"/>
              <a:t> </a:t>
            </a:r>
            <a:r>
              <a:rPr lang="ru-RU" sz="1800" dirty="0" err="1"/>
              <a:t>жоқ</a:t>
            </a:r>
            <a:r>
              <a:rPr lang="ru-RU" sz="1800" dirty="0"/>
              <a:t> </a:t>
            </a:r>
            <a:r>
              <a:rPr lang="ru-RU" sz="1800" dirty="0" err="1"/>
              <a:t>пациенттер</a:t>
            </a:r>
            <a:r>
              <a:rPr lang="ru-RU" sz="1800" dirty="0"/>
              <a:t> </a:t>
            </a:r>
            <a:r>
              <a:rPr lang="ru-RU" sz="1800" dirty="0" err="1"/>
              <a:t>кірді</a:t>
            </a:r>
            <a:r>
              <a:rPr lang="ru-RU" sz="1800" dirty="0"/>
              <a:t>. Анестезия </a:t>
            </a:r>
            <a:r>
              <a:rPr lang="ru-RU" sz="1800" dirty="0" err="1"/>
              <a:t>әдісі</a:t>
            </a:r>
            <a:r>
              <a:rPr lang="ru-RU" sz="1800" dirty="0"/>
              <a:t> (</a:t>
            </a:r>
            <a:r>
              <a:rPr lang="ru-RU" sz="1800" dirty="0" err="1"/>
              <a:t>галотан</a:t>
            </a:r>
            <a:r>
              <a:rPr lang="ru-RU" sz="1800" dirty="0"/>
              <a:t> </a:t>
            </a:r>
            <a:r>
              <a:rPr lang="ru-RU" sz="1800" dirty="0" err="1"/>
              <a:t>немесе</a:t>
            </a:r>
            <a:r>
              <a:rPr lang="ru-RU" sz="1800" dirty="0"/>
              <a:t> морфин) </a:t>
            </a:r>
            <a:r>
              <a:rPr lang="ru-RU" sz="1800" dirty="0" err="1"/>
              <a:t>кездейсоқ</a:t>
            </a:r>
            <a:r>
              <a:rPr lang="ru-RU" sz="1800" dirty="0"/>
              <a:t> </a:t>
            </a:r>
            <a:r>
              <a:rPr lang="ru-RU" sz="1800" dirty="0" err="1"/>
              <a:t>таңдалды</a:t>
            </a:r>
            <a:r>
              <a:rPr lang="ru-RU" sz="1800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920" y="476672"/>
            <a:ext cx="8660162" cy="5904656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69906"/>
            <a:ext cx="8278887" cy="954107"/>
          </a:xfrm>
        </p:spPr>
        <p:txBody>
          <a:bodyPr/>
          <a:lstStyle/>
          <a:p>
            <a:r>
              <a:rPr lang="ru-RU" sz="2800" dirty="0" err="1"/>
              <a:t>Мысал</a:t>
            </a:r>
            <a:r>
              <a:rPr lang="ru-RU" sz="2800" dirty="0"/>
              <a:t>: Е2 </a:t>
            </a:r>
            <a:r>
              <a:rPr lang="ru-RU" sz="2800" dirty="0" err="1"/>
              <a:t>простагландині</a:t>
            </a:r>
            <a:r>
              <a:rPr lang="ru-RU" sz="2800" dirty="0"/>
              <a:t> бар гель </a:t>
            </a:r>
            <a:r>
              <a:rPr lang="ru-RU" sz="2800" dirty="0" err="1"/>
              <a:t>жатыр</a:t>
            </a:r>
            <a:r>
              <a:rPr lang="ru-RU" sz="2800" dirty="0"/>
              <a:t> </a:t>
            </a:r>
            <a:r>
              <a:rPr lang="ru-RU" sz="2800" dirty="0" err="1"/>
              <a:t>мойны</a:t>
            </a:r>
            <a:r>
              <a:rPr lang="ru-RU" sz="2800" dirty="0"/>
              <a:t> </a:t>
            </a:r>
            <a:r>
              <a:rPr lang="ru-RU" sz="2800" dirty="0" err="1"/>
              <a:t>кеңеюін</a:t>
            </a:r>
            <a:r>
              <a:rPr lang="ru-RU" sz="2800" dirty="0"/>
              <a:t> </a:t>
            </a:r>
            <a:r>
              <a:rPr lang="ru-RU" sz="2800" dirty="0" err="1"/>
              <a:t>жеделдете</a:t>
            </a:r>
            <a:r>
              <a:rPr lang="ru-RU" sz="2800" dirty="0"/>
              <a:t> </a:t>
            </a:r>
            <a:r>
              <a:rPr lang="ru-RU" sz="2800" dirty="0" err="1"/>
              <a:t>ме</a:t>
            </a:r>
            <a:r>
              <a:rPr lang="ru-RU" sz="2800" dirty="0"/>
              <a:t>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1" y="1905000"/>
            <a:ext cx="8411790" cy="4764360"/>
          </a:xfrm>
        </p:spPr>
        <p:txBody>
          <a:bodyPr/>
          <a:lstStyle/>
          <a:p>
            <a:pPr marL="0" indent="354013" algn="just">
              <a:buNone/>
            </a:pPr>
            <a:r>
              <a:rPr lang="ru-RU" sz="2000" dirty="0" err="1" smtClean="0"/>
              <a:t>Егер</a:t>
            </a:r>
            <a:r>
              <a:rPr lang="ru-RU" sz="2000" dirty="0" smtClean="0"/>
              <a:t> </a:t>
            </a:r>
            <a:r>
              <a:rPr lang="ru-RU" sz="2000" dirty="0" err="1"/>
              <a:t>босану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</a:t>
            </a:r>
            <a:r>
              <a:rPr lang="ru-RU" sz="2000" dirty="0" err="1"/>
              <a:t>жатыр</a:t>
            </a:r>
            <a:r>
              <a:rPr lang="ru-RU" sz="2000" dirty="0"/>
              <a:t> </a:t>
            </a:r>
            <a:r>
              <a:rPr lang="ru-RU" sz="2000" dirty="0" err="1"/>
              <a:t>мойны</a:t>
            </a:r>
            <a:r>
              <a:rPr lang="ru-RU" sz="2000" dirty="0"/>
              <a:t> </a:t>
            </a:r>
            <a:r>
              <a:rPr lang="ru-RU" sz="2000" dirty="0" err="1"/>
              <a:t>ұзақ</a:t>
            </a:r>
            <a:r>
              <a:rPr lang="ru-RU" sz="2000" dirty="0"/>
              <a:t> </a:t>
            </a:r>
            <a:r>
              <a:rPr lang="ru-RU" sz="2000" dirty="0" err="1"/>
              <a:t>уақыт</a:t>
            </a:r>
            <a:r>
              <a:rPr lang="ru-RU" sz="2000" dirty="0"/>
              <a:t> </a:t>
            </a:r>
            <a:r>
              <a:rPr lang="ru-RU" sz="2000" dirty="0" err="1"/>
              <a:t>ашылмаса</a:t>
            </a:r>
            <a:r>
              <a:rPr lang="ru-RU" sz="2000" dirty="0"/>
              <a:t>, </a:t>
            </a:r>
            <a:r>
              <a:rPr lang="ru-RU" sz="2000" dirty="0" err="1"/>
              <a:t>онда</a:t>
            </a:r>
            <a:r>
              <a:rPr lang="ru-RU" sz="2000" dirty="0"/>
              <a:t> </a:t>
            </a:r>
            <a:r>
              <a:rPr lang="ru-RU" sz="2000" dirty="0" err="1"/>
              <a:t>босанудың</a:t>
            </a:r>
            <a:r>
              <a:rPr lang="ru-RU" sz="2000" dirty="0"/>
              <a:t> </a:t>
            </a:r>
            <a:r>
              <a:rPr lang="ru-RU" sz="2000" dirty="0" err="1"/>
              <a:t>ұзақтығы</a:t>
            </a:r>
            <a:r>
              <a:rPr lang="ru-RU" sz="2000" dirty="0"/>
              <a:t> </a:t>
            </a:r>
            <a:r>
              <a:rPr lang="ru-RU" sz="2000" dirty="0" err="1"/>
              <a:t>артып</a:t>
            </a:r>
            <a:r>
              <a:rPr lang="ru-RU" sz="2000" dirty="0"/>
              <a:t>, кесарь </a:t>
            </a:r>
            <a:r>
              <a:rPr lang="ru-RU" sz="2000" dirty="0" err="1" smtClean="0"/>
              <a:t>тілігі</a:t>
            </a:r>
            <a:r>
              <a:rPr lang="ru-RU" sz="2000" dirty="0" smtClean="0"/>
              <a:t> </a:t>
            </a:r>
            <a:r>
              <a:rPr lang="ru-RU" sz="2000" dirty="0" err="1" smtClean="0"/>
              <a:t>қажет</a:t>
            </a:r>
            <a:r>
              <a:rPr lang="ru-RU" sz="2000" dirty="0" smtClean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. </a:t>
            </a:r>
            <a:r>
              <a:rPr lang="en-US" sz="2000" dirty="0" err="1"/>
              <a:t>C.Herlihy</a:t>
            </a:r>
            <a:r>
              <a:rPr lang="en-US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G. McDonald E2 </a:t>
            </a:r>
            <a:r>
              <a:rPr lang="ru-RU" sz="2000" dirty="0" err="1"/>
              <a:t>простагландині</a:t>
            </a:r>
            <a:r>
              <a:rPr lang="ru-RU" sz="2000" dirty="0"/>
              <a:t> бар гель </a:t>
            </a:r>
            <a:r>
              <a:rPr lang="ru-RU" sz="2000" dirty="0" err="1"/>
              <a:t>жатыр</a:t>
            </a:r>
            <a:r>
              <a:rPr lang="ru-RU" sz="2000" dirty="0"/>
              <a:t> </a:t>
            </a:r>
            <a:r>
              <a:rPr lang="ru-RU" sz="2000" dirty="0" err="1"/>
              <a:t>мойынының</a:t>
            </a:r>
            <a:r>
              <a:rPr lang="ru-RU" sz="2000" dirty="0"/>
              <a:t> </a:t>
            </a:r>
            <a:r>
              <a:rPr lang="ru-RU" sz="2000" dirty="0" err="1"/>
              <a:t>ашылуын</a:t>
            </a:r>
            <a:r>
              <a:rPr lang="ru-RU" sz="2000" dirty="0"/>
              <a:t> </a:t>
            </a:r>
            <a:r>
              <a:rPr lang="ru-RU" sz="2000" dirty="0" err="1"/>
              <a:t>тездететінін</a:t>
            </a:r>
            <a:r>
              <a:rPr lang="ru-RU" sz="2000" dirty="0"/>
              <a:t> </a:t>
            </a:r>
            <a:r>
              <a:rPr lang="ru-RU" sz="2000" dirty="0" err="1" smtClean="0"/>
              <a:t>анықтауға</a:t>
            </a:r>
            <a:r>
              <a:rPr lang="ru-RU" sz="2000" dirty="0" smtClean="0"/>
              <a:t> ​​</a:t>
            </a:r>
            <a:r>
              <a:rPr lang="ru-RU" sz="2000" dirty="0" err="1"/>
              <a:t>шешім</a:t>
            </a:r>
            <a:r>
              <a:rPr lang="ru-RU" sz="2000" dirty="0"/>
              <a:t> </a:t>
            </a:r>
            <a:r>
              <a:rPr lang="ru-RU" sz="2000" dirty="0" err="1"/>
              <a:t>қабылдады</a:t>
            </a:r>
            <a:r>
              <a:rPr lang="ru-RU" sz="2000" dirty="0"/>
              <a:t>. </a:t>
            </a:r>
            <a:r>
              <a:rPr lang="ru-RU" sz="2000" dirty="0" err="1"/>
              <a:t>Зерттеуге</a:t>
            </a:r>
            <a:r>
              <a:rPr lang="ru-RU" sz="2000" dirty="0"/>
              <a:t> </a:t>
            </a:r>
            <a:r>
              <a:rPr lang="ru-RU" sz="2000" dirty="0" err="1" smtClean="0"/>
              <a:t>босанатын</a:t>
            </a:r>
            <a:r>
              <a:rPr lang="ru-RU" sz="2000" dirty="0" smtClean="0"/>
              <a:t> </a:t>
            </a:r>
            <a:r>
              <a:rPr lang="ru-RU" sz="2000" dirty="0" err="1"/>
              <a:t>әйелдердің</a:t>
            </a:r>
            <a:r>
              <a:rPr lang="ru-RU" sz="2000" dirty="0"/>
              <a:t> 2 </a:t>
            </a:r>
            <a:r>
              <a:rPr lang="ru-RU" sz="2000" dirty="0" err="1"/>
              <a:t>тобы</a:t>
            </a:r>
            <a:r>
              <a:rPr lang="ru-RU" sz="2000" dirty="0"/>
              <a:t> </a:t>
            </a:r>
            <a:r>
              <a:rPr lang="ru-RU" sz="2000" dirty="0" err="1"/>
              <a:t>кірді</a:t>
            </a:r>
            <a:r>
              <a:rPr lang="ru-RU" sz="2000" dirty="0"/>
              <a:t>. </a:t>
            </a:r>
            <a:r>
              <a:rPr lang="ru-RU" sz="2000" dirty="0" err="1"/>
              <a:t>Бірінші</a:t>
            </a:r>
            <a:r>
              <a:rPr lang="ru-RU" sz="2000" dirty="0"/>
              <a:t> </a:t>
            </a:r>
            <a:r>
              <a:rPr lang="ru-RU" sz="2000" dirty="0" err="1"/>
              <a:t>топтағы</a:t>
            </a:r>
            <a:r>
              <a:rPr lang="ru-RU" sz="2000" dirty="0"/>
              <a:t> </a:t>
            </a:r>
            <a:r>
              <a:rPr lang="ru-RU" sz="2000" dirty="0" err="1"/>
              <a:t>әйелдерге</a:t>
            </a:r>
            <a:r>
              <a:rPr lang="ru-RU" sz="2000" dirty="0"/>
              <a:t> </a:t>
            </a:r>
            <a:r>
              <a:rPr lang="ru-RU" sz="2000" dirty="0" err="1"/>
              <a:t>жатыр</a:t>
            </a:r>
            <a:r>
              <a:rPr lang="ru-RU" sz="2000" dirty="0"/>
              <a:t> </a:t>
            </a:r>
            <a:r>
              <a:rPr lang="ru-RU" sz="2000" dirty="0" err="1"/>
              <a:t>мойнына</a:t>
            </a:r>
            <a:r>
              <a:rPr lang="ru-RU" sz="2000" dirty="0"/>
              <a:t> простагландин Е2 </a:t>
            </a:r>
            <a:r>
              <a:rPr lang="ru-RU" sz="2000" dirty="0" err="1" smtClean="0"/>
              <a:t>гелі</a:t>
            </a:r>
            <a:r>
              <a:rPr lang="ru-RU" sz="2000" dirty="0" smtClean="0"/>
              <a:t> </a:t>
            </a:r>
            <a:r>
              <a:rPr lang="ru-RU" sz="2000" dirty="0" err="1"/>
              <a:t>енгізілді</a:t>
            </a:r>
            <a:r>
              <a:rPr lang="ru-RU" sz="2000" dirty="0"/>
              <a:t>, ал </a:t>
            </a:r>
            <a:r>
              <a:rPr lang="ru-RU" sz="2000" dirty="0" err="1"/>
              <a:t>екінші</a:t>
            </a:r>
            <a:r>
              <a:rPr lang="ru-RU" sz="2000" dirty="0"/>
              <a:t> </a:t>
            </a:r>
            <a:r>
              <a:rPr lang="ru-RU" sz="2000" dirty="0" err="1"/>
              <a:t>топтағы</a:t>
            </a:r>
            <a:r>
              <a:rPr lang="ru-RU" sz="2000" dirty="0"/>
              <a:t> </a:t>
            </a:r>
            <a:r>
              <a:rPr lang="ru-RU" sz="2000" dirty="0" err="1"/>
              <a:t>әйелдерге</a:t>
            </a:r>
            <a:r>
              <a:rPr lang="ru-RU" sz="2000" dirty="0"/>
              <a:t> плацебо </a:t>
            </a:r>
            <a:r>
              <a:rPr lang="ru-RU" sz="2000" dirty="0" err="1"/>
              <a:t>гелі</a:t>
            </a:r>
            <a:r>
              <a:rPr lang="ru-RU" sz="2000" dirty="0"/>
              <a:t> </a:t>
            </a:r>
            <a:r>
              <a:rPr lang="ru-RU" sz="2000" dirty="0" err="1"/>
              <a:t>берілді</a:t>
            </a:r>
            <a:r>
              <a:rPr lang="ru-RU" sz="2000" dirty="0" smtClean="0"/>
              <a:t>.</a:t>
            </a:r>
          </a:p>
          <a:p>
            <a:pPr marL="0" indent="354013" algn="just">
              <a:buNone/>
            </a:pPr>
            <a:r>
              <a:rPr lang="ru-RU" sz="2000" dirty="0" err="1"/>
              <a:t>Екі</a:t>
            </a:r>
            <a:r>
              <a:rPr lang="ru-RU" sz="2000" dirty="0"/>
              <a:t> </a:t>
            </a:r>
            <a:r>
              <a:rPr lang="ru-RU" sz="2000" dirty="0" err="1"/>
              <a:t>топта</a:t>
            </a:r>
            <a:r>
              <a:rPr lang="ru-RU" sz="2000" dirty="0"/>
              <a:t> 21 </a:t>
            </a:r>
            <a:r>
              <a:rPr lang="ru-RU" sz="2000" dirty="0" err="1"/>
              <a:t>әйел</a:t>
            </a:r>
            <a:r>
              <a:rPr lang="ru-RU" sz="2000" dirty="0"/>
              <a:t> </a:t>
            </a:r>
            <a:r>
              <a:rPr lang="ru-RU" sz="2000" dirty="0" err="1" smtClean="0"/>
              <a:t>болды</a:t>
            </a:r>
            <a:r>
              <a:rPr lang="ru-RU" sz="2000" dirty="0" smtClean="0"/>
              <a:t>. </a:t>
            </a:r>
            <a:r>
              <a:rPr lang="ru-RU" sz="2000" dirty="0" err="1" smtClean="0"/>
              <a:t>Жасы</a:t>
            </a:r>
            <a:r>
              <a:rPr lang="ru-RU" sz="2000" dirty="0" smtClean="0"/>
              <a:t>, </a:t>
            </a:r>
            <a:r>
              <a:rPr lang="ru-RU" sz="2000" dirty="0" err="1" smtClean="0"/>
              <a:t>бойы</a:t>
            </a:r>
            <a:r>
              <a:rPr lang="ru-RU" sz="2000" dirty="0" smtClean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гестациялық</a:t>
            </a:r>
            <a:r>
              <a:rPr lang="ru-RU" sz="2000" dirty="0"/>
              <a:t> </a:t>
            </a:r>
            <a:r>
              <a:rPr lang="ru-RU" sz="2000" dirty="0" err="1" smtClean="0"/>
              <a:t>уақыты</a:t>
            </a:r>
            <a:r>
              <a:rPr lang="ru-RU" sz="2000" dirty="0" smtClean="0"/>
              <a:t> </a:t>
            </a:r>
            <a:r>
              <a:rPr lang="ru-RU" sz="2000" dirty="0" err="1" smtClean="0"/>
              <a:t>шамамен</a:t>
            </a:r>
            <a:r>
              <a:rPr lang="ru-RU" sz="2000" dirty="0" smtClean="0"/>
              <a:t> </a:t>
            </a:r>
            <a:r>
              <a:rPr lang="ru-RU" sz="2000" dirty="0" err="1" smtClean="0"/>
              <a:t>бірдей</a:t>
            </a:r>
            <a:r>
              <a:rPr lang="ru-RU" sz="2000" dirty="0" smtClean="0"/>
              <a:t> </a:t>
            </a:r>
            <a:r>
              <a:rPr lang="ru-RU" sz="2000" dirty="0" err="1"/>
              <a:t>болды</a:t>
            </a:r>
            <a:r>
              <a:rPr lang="ru-RU" sz="2000" dirty="0"/>
              <a:t>. Простагландин </a:t>
            </a:r>
            <a:r>
              <a:rPr lang="en-US" sz="2000" dirty="0"/>
              <a:t>E2 </a:t>
            </a:r>
            <a:r>
              <a:rPr lang="ru-RU" sz="2000" dirty="0" err="1" smtClean="0"/>
              <a:t>гелін</a:t>
            </a:r>
            <a:r>
              <a:rPr lang="ru-RU" sz="2000" dirty="0" smtClean="0"/>
              <a:t> </a:t>
            </a:r>
            <a:r>
              <a:rPr lang="ru-RU" sz="2000" dirty="0" err="1" smtClean="0"/>
              <a:t>қолданған</a:t>
            </a:r>
            <a:r>
              <a:rPr lang="ru-RU" sz="2000" dirty="0" smtClean="0"/>
              <a:t> </a:t>
            </a:r>
            <a:r>
              <a:rPr lang="ru-RU" sz="2000" dirty="0" err="1" smtClean="0"/>
              <a:t>топта</a:t>
            </a:r>
            <a:r>
              <a:rPr lang="ru-RU" sz="2000" dirty="0" smtClean="0"/>
              <a:t> </a:t>
            </a:r>
            <a:r>
              <a:rPr lang="ru-RU" sz="2000" dirty="0" err="1" smtClean="0"/>
              <a:t>босану</a:t>
            </a:r>
            <a:r>
              <a:rPr lang="ru-RU" sz="2000" dirty="0" smtClean="0"/>
              <a:t> </a:t>
            </a:r>
            <a:r>
              <a:rPr lang="ru-RU" sz="2000" dirty="0" err="1" smtClean="0"/>
              <a:t>орташа</a:t>
            </a:r>
            <a:r>
              <a:rPr lang="ru-RU" sz="2000" dirty="0" smtClean="0"/>
              <a:t> </a:t>
            </a:r>
            <a:r>
              <a:rPr lang="ru-RU" sz="2000" dirty="0"/>
              <a:t>8,5 </a:t>
            </a:r>
            <a:r>
              <a:rPr lang="ru-RU" sz="2000" dirty="0" err="1"/>
              <a:t>сағатқа</a:t>
            </a:r>
            <a:r>
              <a:rPr lang="ru-RU" sz="2000" dirty="0"/>
              <a:t> </a:t>
            </a:r>
            <a:r>
              <a:rPr lang="ru-RU" sz="2000" dirty="0" err="1"/>
              <a:t>созылды</a:t>
            </a:r>
            <a:r>
              <a:rPr lang="ru-RU" sz="2000" dirty="0"/>
              <a:t> (</a:t>
            </a:r>
            <a:r>
              <a:rPr lang="ru-RU" sz="2000" dirty="0" err="1"/>
              <a:t>стандартты</a:t>
            </a:r>
            <a:r>
              <a:rPr lang="ru-RU" sz="2000" dirty="0"/>
              <a:t> </a:t>
            </a:r>
            <a:r>
              <a:rPr lang="ru-RU" sz="2000" dirty="0" err="1"/>
              <a:t>ауытқу</a:t>
            </a:r>
            <a:r>
              <a:rPr lang="ru-RU" sz="2000" dirty="0"/>
              <a:t> 4,7 </a:t>
            </a:r>
            <a:r>
              <a:rPr lang="ru-RU" sz="2000" dirty="0" err="1"/>
              <a:t>сағат</a:t>
            </a:r>
            <a:r>
              <a:rPr lang="ru-RU" sz="2000" dirty="0"/>
              <a:t>), </a:t>
            </a:r>
            <a:r>
              <a:rPr lang="ru-RU" sz="2000" dirty="0" err="1"/>
              <a:t>бақылау</a:t>
            </a:r>
            <a:r>
              <a:rPr lang="ru-RU" sz="2000" dirty="0"/>
              <a:t> </a:t>
            </a:r>
            <a:r>
              <a:rPr lang="ru-RU" sz="2000" dirty="0" err="1"/>
              <a:t>тобында</a:t>
            </a:r>
            <a:r>
              <a:rPr lang="ru-RU" sz="2000" dirty="0"/>
              <a:t> 13,9 </a:t>
            </a:r>
            <a:r>
              <a:rPr lang="ru-RU" sz="2000" dirty="0" err="1"/>
              <a:t>сағат</a:t>
            </a:r>
            <a:r>
              <a:rPr lang="ru-RU" sz="2000" dirty="0"/>
              <a:t> (</a:t>
            </a:r>
            <a:r>
              <a:rPr lang="ru-RU" sz="2000" dirty="0" err="1"/>
              <a:t>стандартты</a:t>
            </a:r>
            <a:r>
              <a:rPr lang="ru-RU" sz="2000" dirty="0"/>
              <a:t> </a:t>
            </a:r>
            <a:r>
              <a:rPr lang="ru-RU" sz="2000" dirty="0" err="1"/>
              <a:t>ауытқу</a:t>
            </a:r>
            <a:r>
              <a:rPr lang="ru-RU" sz="2000" dirty="0"/>
              <a:t> 4,1 </a:t>
            </a:r>
            <a:r>
              <a:rPr lang="ru-RU" sz="2000" dirty="0" err="1"/>
              <a:t>сағат</a:t>
            </a:r>
            <a:r>
              <a:rPr lang="ru-RU" sz="2000" dirty="0"/>
              <a:t>). Простагландин Е2 бар гель </a:t>
            </a:r>
            <a:r>
              <a:rPr lang="ru-RU" sz="2000" dirty="0" err="1"/>
              <a:t>босану</a:t>
            </a:r>
            <a:r>
              <a:rPr lang="ru-RU" sz="2000" dirty="0"/>
              <a:t> </a:t>
            </a:r>
            <a:r>
              <a:rPr lang="ru-RU" sz="2000" dirty="0" err="1"/>
              <a:t>ұзақтығын</a:t>
            </a:r>
            <a:r>
              <a:rPr lang="ru-RU" sz="2000" dirty="0"/>
              <a:t> </a:t>
            </a:r>
            <a:r>
              <a:rPr lang="ru-RU" sz="2000" dirty="0" err="1"/>
              <a:t>қысқартады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айтуға</a:t>
            </a:r>
            <a:r>
              <a:rPr lang="ru-RU" sz="2000" dirty="0"/>
              <a:t> бола </a:t>
            </a:r>
            <a:r>
              <a:rPr lang="ru-RU" sz="2000" dirty="0" err="1"/>
              <a:t>ма</a:t>
            </a:r>
            <a:r>
              <a:rPr lang="ru-RU" sz="2000" dirty="0"/>
              <a:t>?</a:t>
            </a:r>
            <a:endParaRPr lang="ru-RU" sz="2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538" y="546795"/>
            <a:ext cx="8162925" cy="1077218"/>
          </a:xfrm>
        </p:spPr>
        <p:txBody>
          <a:bodyPr/>
          <a:lstStyle/>
          <a:p>
            <a:r>
              <a:rPr lang="ru-RU" sz="3200" dirty="0" err="1"/>
              <a:t>Мысал</a:t>
            </a:r>
            <a:r>
              <a:rPr lang="ru-RU" sz="3200" dirty="0"/>
              <a:t>: </a:t>
            </a:r>
            <a:r>
              <a:rPr lang="ru-RU" sz="3200" dirty="0" err="1"/>
              <a:t>марихуананың</a:t>
            </a:r>
            <a:r>
              <a:rPr lang="ru-RU" sz="3200" dirty="0"/>
              <a:t> </a:t>
            </a:r>
            <a:r>
              <a:rPr lang="ru-RU" sz="3200" dirty="0" err="1"/>
              <a:t>бактерияға</a:t>
            </a:r>
            <a:r>
              <a:rPr lang="ru-RU" sz="3200" dirty="0"/>
              <a:t> </a:t>
            </a:r>
            <a:r>
              <a:rPr lang="ru-RU" sz="3200" dirty="0" err="1"/>
              <a:t>қарсы</a:t>
            </a:r>
            <a:r>
              <a:rPr lang="ru-RU" sz="3200" dirty="0"/>
              <a:t> </a:t>
            </a:r>
            <a:r>
              <a:rPr lang="ru-RU" sz="3200" dirty="0" err="1"/>
              <a:t>қорғанысқа</a:t>
            </a:r>
            <a:r>
              <a:rPr lang="ru-RU" sz="3200" dirty="0"/>
              <a:t> </a:t>
            </a:r>
            <a:r>
              <a:rPr lang="ru-RU" sz="3200" dirty="0" err="1"/>
              <a:t>әсері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54013" algn="just">
              <a:buNone/>
            </a:pPr>
            <a:r>
              <a:rPr lang="ru-RU" sz="1800" dirty="0"/>
              <a:t>Марихуана </a:t>
            </a:r>
            <a:r>
              <a:rPr lang="ru-RU" sz="1800" dirty="0" err="1"/>
              <a:t>есірткі</a:t>
            </a:r>
            <a:r>
              <a:rPr lang="ru-RU" sz="1800" dirty="0"/>
              <a:t>, </a:t>
            </a:r>
            <a:r>
              <a:rPr lang="ru-RU" sz="1800" dirty="0" err="1"/>
              <a:t>сондықтан</a:t>
            </a:r>
            <a:r>
              <a:rPr lang="ru-RU" sz="1800" dirty="0"/>
              <a:t> </a:t>
            </a:r>
            <a:r>
              <a:rPr lang="ru-RU" sz="1800" dirty="0" err="1"/>
              <a:t>ерікті</a:t>
            </a:r>
            <a:r>
              <a:rPr lang="ru-RU" sz="1800" dirty="0"/>
              <a:t> </a:t>
            </a:r>
            <a:r>
              <a:rPr lang="ru-RU" sz="1800" dirty="0" err="1"/>
              <a:t>түрде</a:t>
            </a:r>
            <a:r>
              <a:rPr lang="ru-RU" sz="1800" dirty="0"/>
              <a:t> </a:t>
            </a:r>
            <a:r>
              <a:rPr lang="ru-RU" sz="1800" dirty="0" err="1"/>
              <a:t>марихуананы</a:t>
            </a:r>
            <a:r>
              <a:rPr lang="ru-RU" sz="1800" dirty="0"/>
              <a:t> </a:t>
            </a:r>
            <a:r>
              <a:rPr lang="ru-RU" sz="1800" dirty="0" err="1"/>
              <a:t>темекі</a:t>
            </a:r>
            <a:r>
              <a:rPr lang="ru-RU" sz="1800" dirty="0"/>
              <a:t> </a:t>
            </a:r>
            <a:r>
              <a:rPr lang="ru-RU" sz="1800" dirty="0" err="1"/>
              <a:t>шегуге</a:t>
            </a:r>
            <a:r>
              <a:rPr lang="ru-RU" sz="1800" dirty="0"/>
              <a:t> </a:t>
            </a:r>
            <a:r>
              <a:rPr lang="ru-RU" sz="1800" dirty="0" err="1"/>
              <a:t>тестілеу</a:t>
            </a:r>
            <a:r>
              <a:rPr lang="ru-RU" sz="1800" dirty="0"/>
              <a:t> </a:t>
            </a:r>
            <a:r>
              <a:rPr lang="ru-RU" sz="1800" dirty="0" err="1"/>
              <a:t>мүмкін</a:t>
            </a:r>
            <a:r>
              <a:rPr lang="ru-RU" sz="1800" dirty="0"/>
              <a:t> </a:t>
            </a:r>
            <a:r>
              <a:rPr lang="ru-RU" sz="1800" dirty="0" err="1"/>
              <a:t>емес</a:t>
            </a:r>
            <a:r>
              <a:rPr lang="ru-RU" sz="1800" dirty="0"/>
              <a:t>. </a:t>
            </a:r>
            <a:r>
              <a:rPr lang="ru-RU" sz="1800" dirty="0" err="1"/>
              <a:t>Мұндай</a:t>
            </a:r>
            <a:r>
              <a:rPr lang="ru-RU" sz="1800" dirty="0"/>
              <a:t> </a:t>
            </a:r>
            <a:r>
              <a:rPr lang="ru-RU" sz="1800" dirty="0" err="1"/>
              <a:t>зерттеу</a:t>
            </a:r>
            <a:r>
              <a:rPr lang="ru-RU" sz="1800" dirty="0"/>
              <a:t> </a:t>
            </a:r>
            <a:r>
              <a:rPr lang="ru-RU" sz="1800" dirty="0" err="1"/>
              <a:t>зертханалық</a:t>
            </a:r>
            <a:r>
              <a:rPr lang="ru-RU" sz="1800" dirty="0"/>
              <a:t> </a:t>
            </a:r>
            <a:r>
              <a:rPr lang="ru-RU" sz="1800" dirty="0" err="1"/>
              <a:t>жануарларға</a:t>
            </a:r>
            <a:r>
              <a:rPr lang="ru-RU" sz="1800" dirty="0"/>
              <a:t> </a:t>
            </a:r>
            <a:r>
              <a:rPr lang="ru-RU" sz="1800" dirty="0" err="1"/>
              <a:t>жүргізіледі</a:t>
            </a:r>
            <a:r>
              <a:rPr lang="ru-RU" sz="1800" dirty="0"/>
              <a:t>. </a:t>
            </a:r>
            <a:r>
              <a:rPr lang="ru-RU" sz="1800" dirty="0" err="1"/>
              <a:t>Г.Хубер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т.б</a:t>
            </a:r>
            <a:r>
              <a:rPr lang="ru-RU" sz="1800" dirty="0"/>
              <a:t>. </a:t>
            </a:r>
            <a:r>
              <a:rPr lang="ru-RU" sz="1800" dirty="0" err="1"/>
              <a:t>марихуананың</a:t>
            </a:r>
            <a:r>
              <a:rPr lang="ru-RU" sz="1800" dirty="0"/>
              <a:t> </a:t>
            </a:r>
            <a:r>
              <a:rPr lang="ru-RU" sz="1800" dirty="0" err="1"/>
              <a:t>егеуқұйрықтардағы</a:t>
            </a:r>
            <a:r>
              <a:rPr lang="ru-RU" sz="1800" dirty="0"/>
              <a:t> </a:t>
            </a:r>
            <a:r>
              <a:rPr lang="ru-RU" sz="1800" dirty="0" err="1"/>
              <a:t>бактерияға</a:t>
            </a:r>
            <a:r>
              <a:rPr lang="ru-RU" sz="1800" dirty="0"/>
              <a:t> </a:t>
            </a:r>
            <a:r>
              <a:rPr lang="ru-RU" sz="1800" dirty="0" err="1"/>
              <a:t>қарсы</a:t>
            </a:r>
            <a:r>
              <a:rPr lang="ru-RU" sz="1800" dirty="0"/>
              <a:t> </a:t>
            </a:r>
            <a:r>
              <a:rPr lang="ru-RU" sz="1800" dirty="0" err="1"/>
              <a:t>қорғауға</a:t>
            </a:r>
            <a:r>
              <a:rPr lang="ru-RU" sz="1800" dirty="0"/>
              <a:t> </a:t>
            </a:r>
            <a:r>
              <a:rPr lang="ru-RU" sz="1800" dirty="0" err="1"/>
              <a:t>әсерін</a:t>
            </a:r>
            <a:r>
              <a:rPr lang="ru-RU" sz="1800" dirty="0"/>
              <a:t> </a:t>
            </a:r>
            <a:r>
              <a:rPr lang="ru-RU" sz="1800" dirty="0" err="1"/>
              <a:t>зерттеді</a:t>
            </a:r>
            <a:r>
              <a:rPr lang="ru-RU" sz="1800" dirty="0"/>
              <a:t>. </a:t>
            </a:r>
            <a:r>
              <a:rPr lang="ru-RU" sz="1800" dirty="0" err="1" smtClean="0"/>
              <a:t>Бактериялды</a:t>
            </a:r>
            <a:r>
              <a:rPr lang="ru-RU" sz="1800" dirty="0" smtClean="0"/>
              <a:t> </a:t>
            </a:r>
            <a:r>
              <a:rPr lang="ru-RU" sz="1800" dirty="0" err="1"/>
              <a:t>ингаляциядан</a:t>
            </a:r>
            <a:r>
              <a:rPr lang="ru-RU" sz="1800" dirty="0"/>
              <a:t> </a:t>
            </a:r>
            <a:r>
              <a:rPr lang="ru-RU" sz="1800" dirty="0" err="1"/>
              <a:t>кейін</a:t>
            </a:r>
            <a:r>
              <a:rPr lang="ru-RU" sz="1800" dirty="0"/>
              <a:t>, </a:t>
            </a:r>
            <a:r>
              <a:rPr lang="ru-RU" sz="1800" dirty="0" err="1"/>
              <a:t>егеуқұйрықтарды</a:t>
            </a:r>
            <a:r>
              <a:rPr lang="ru-RU" sz="1800" dirty="0"/>
              <a:t> </a:t>
            </a:r>
            <a:r>
              <a:rPr lang="ru-RU" sz="1800" dirty="0" err="1" smtClean="0"/>
              <a:t>марихуанамен</a:t>
            </a:r>
            <a:r>
              <a:rPr lang="ru-RU" sz="1800" dirty="0" smtClean="0"/>
              <a:t> </a:t>
            </a:r>
            <a:r>
              <a:rPr lang="ru-RU" sz="1800" dirty="0" err="1" smtClean="0"/>
              <a:t>түтіндететін</a:t>
            </a:r>
            <a:r>
              <a:rPr lang="ru-RU" sz="1800" dirty="0" smtClean="0"/>
              <a:t> </a:t>
            </a:r>
            <a:r>
              <a:rPr lang="ru-RU" sz="1800" dirty="0" err="1" smtClean="0"/>
              <a:t>орналастырды</a:t>
            </a:r>
            <a:r>
              <a:rPr lang="ru-RU" sz="1800" dirty="0"/>
              <a:t>. </a:t>
            </a:r>
            <a:r>
              <a:rPr lang="ru-RU" sz="1800" dirty="0" err="1"/>
              <a:t>Зерттеушілер</a:t>
            </a:r>
            <a:r>
              <a:rPr lang="ru-RU" sz="1800" dirty="0"/>
              <a:t> </a:t>
            </a:r>
            <a:r>
              <a:rPr lang="ru-RU" sz="1800" dirty="0" err="1"/>
              <a:t>егеуқұйрықтарды</a:t>
            </a:r>
            <a:r>
              <a:rPr lang="ru-RU" sz="1800" dirty="0"/>
              <a:t> </a:t>
            </a:r>
            <a:r>
              <a:rPr lang="ru-RU" sz="1800" dirty="0" err="1" smtClean="0"/>
              <a:t>сойып</a:t>
            </a:r>
            <a:r>
              <a:rPr lang="ru-RU" sz="1800" dirty="0" smtClean="0"/>
              <a:t>, </a:t>
            </a:r>
            <a:r>
              <a:rPr lang="ru-RU" sz="1800" dirty="0" err="1" smtClean="0"/>
              <a:t>өкпелерін</a:t>
            </a:r>
            <a:r>
              <a:rPr lang="ru-RU" sz="1800" dirty="0" smtClean="0"/>
              <a:t> </a:t>
            </a:r>
            <a:r>
              <a:rPr lang="ru-RU" sz="1800" dirty="0" err="1"/>
              <a:t>шығарып</a:t>
            </a:r>
            <a:r>
              <a:rPr lang="ru-RU" sz="1800" dirty="0"/>
              <a:t>, </a:t>
            </a:r>
            <a:r>
              <a:rPr lang="ru-RU" sz="1800" dirty="0" err="1"/>
              <a:t>өлі</a:t>
            </a:r>
            <a:r>
              <a:rPr lang="ru-RU" sz="1800" dirty="0"/>
              <a:t> </a:t>
            </a:r>
            <a:r>
              <a:rPr lang="ru-RU" sz="1800" dirty="0" err="1"/>
              <a:t>бактериялардың</a:t>
            </a:r>
            <a:r>
              <a:rPr lang="ru-RU" sz="1800" dirty="0"/>
              <a:t> </a:t>
            </a:r>
            <a:r>
              <a:rPr lang="ru-RU" sz="1800" dirty="0" err="1"/>
              <a:t>пайызын</a:t>
            </a:r>
            <a:r>
              <a:rPr lang="ru-RU" sz="1800" dirty="0"/>
              <a:t> </a:t>
            </a:r>
            <a:r>
              <a:rPr lang="ru-RU" sz="1800" dirty="0" err="1"/>
              <a:t>есептеді</a:t>
            </a:r>
            <a:r>
              <a:rPr lang="ru-RU" sz="1800" dirty="0"/>
              <a:t>, </a:t>
            </a:r>
            <a:r>
              <a:rPr lang="ru-RU" sz="1800" dirty="0" err="1"/>
              <a:t>бұл</a:t>
            </a:r>
            <a:r>
              <a:rPr lang="ru-RU" sz="1800" dirty="0"/>
              <a:t> </a:t>
            </a:r>
            <a:r>
              <a:rPr lang="ru-RU" sz="1800" dirty="0" err="1"/>
              <a:t>бактерияға</a:t>
            </a:r>
            <a:r>
              <a:rPr lang="ru-RU" sz="1800" dirty="0"/>
              <a:t> </a:t>
            </a:r>
            <a:r>
              <a:rPr lang="ru-RU" sz="1800" dirty="0" err="1"/>
              <a:t>қарсы</a:t>
            </a:r>
            <a:r>
              <a:rPr lang="ru-RU" sz="1800" dirty="0"/>
              <a:t> </a:t>
            </a:r>
            <a:r>
              <a:rPr lang="ru-RU" sz="1800" dirty="0" err="1"/>
              <a:t>қорғаныс</a:t>
            </a:r>
            <a:r>
              <a:rPr lang="ru-RU" sz="1800" dirty="0"/>
              <a:t> </a:t>
            </a:r>
            <a:r>
              <a:rPr lang="ru-RU" sz="1800" dirty="0" err="1"/>
              <a:t>күйінің</a:t>
            </a:r>
            <a:r>
              <a:rPr lang="ru-RU" sz="1800" dirty="0"/>
              <a:t> </a:t>
            </a:r>
            <a:r>
              <a:rPr lang="ru-RU" sz="1800" dirty="0" err="1"/>
              <a:t>көрсеткіші</a:t>
            </a:r>
            <a:r>
              <a:rPr lang="ru-RU" sz="1800" dirty="0"/>
              <a:t> </a:t>
            </a:r>
            <a:r>
              <a:rPr lang="ru-RU" sz="1800" dirty="0" err="1"/>
              <a:t>болды</a:t>
            </a:r>
            <a:r>
              <a:rPr lang="ru-RU" sz="1800" dirty="0"/>
              <a:t>. </a:t>
            </a:r>
            <a:r>
              <a:rPr lang="ru-RU" sz="1800" dirty="0" err="1"/>
              <a:t>Әр</a:t>
            </a:r>
            <a:r>
              <a:rPr lang="ru-RU" sz="1800" dirty="0"/>
              <a:t> </a:t>
            </a:r>
            <a:r>
              <a:rPr lang="ru-RU" sz="1800" dirty="0" err="1"/>
              <a:t>топта</a:t>
            </a:r>
            <a:r>
              <a:rPr lang="ru-RU" sz="1800" dirty="0"/>
              <a:t> 36 </a:t>
            </a:r>
            <a:r>
              <a:rPr lang="ru-RU" sz="1800" dirty="0" err="1"/>
              <a:t>егеуқұйрық</a:t>
            </a:r>
            <a:r>
              <a:rPr lang="ru-RU" sz="1800" dirty="0"/>
              <a:t> </a:t>
            </a:r>
            <a:r>
              <a:rPr lang="ru-RU" sz="1800" dirty="0" err="1"/>
              <a:t>болды</a:t>
            </a:r>
            <a:r>
              <a:rPr lang="ru-RU" sz="1800" dirty="0"/>
              <a:t>. </a:t>
            </a:r>
            <a:r>
              <a:rPr lang="ru-RU" sz="1800" dirty="0" err="1"/>
              <a:t>Айырмашылықтар</a:t>
            </a:r>
            <a:r>
              <a:rPr lang="ru-RU" sz="1800" dirty="0"/>
              <a:t> </a:t>
            </a:r>
            <a:r>
              <a:rPr lang="ru-RU" sz="1800" dirty="0" err="1"/>
              <a:t>статистикалық</a:t>
            </a:r>
            <a:r>
              <a:rPr lang="ru-RU" sz="1800" dirty="0"/>
              <a:t> </a:t>
            </a:r>
            <a:r>
              <a:rPr lang="ru-RU" sz="1800" dirty="0" err="1" smtClean="0"/>
              <a:t>мәнді</a:t>
            </a:r>
            <a:r>
              <a:rPr lang="ru-RU" sz="1800" dirty="0" smtClean="0"/>
              <a:t> </a:t>
            </a:r>
            <a:r>
              <a:rPr lang="ru-RU" sz="1800" dirty="0" err="1" smtClean="0"/>
              <a:t>ме</a:t>
            </a:r>
            <a:r>
              <a:rPr lang="ru-RU" sz="1800" dirty="0" smtClean="0"/>
              <a:t>?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23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6795"/>
            <a:ext cx="8710935" cy="1077218"/>
          </a:xfrm>
        </p:spPr>
        <p:txBody>
          <a:bodyPr/>
          <a:lstStyle/>
          <a:p>
            <a:r>
              <a:rPr lang="ru-RU" sz="3200" dirty="0" err="1"/>
              <a:t>Мысал</a:t>
            </a:r>
            <a:r>
              <a:rPr lang="ru-RU" sz="3200" dirty="0"/>
              <a:t>: </a:t>
            </a:r>
            <a:r>
              <a:rPr lang="ru-RU" sz="3200" dirty="0" err="1"/>
              <a:t>марихуананың</a:t>
            </a:r>
            <a:r>
              <a:rPr lang="ru-RU" sz="3200" dirty="0"/>
              <a:t> </a:t>
            </a:r>
            <a:r>
              <a:rPr lang="ru-RU" sz="3200" dirty="0" err="1"/>
              <a:t>бактерияға</a:t>
            </a:r>
            <a:r>
              <a:rPr lang="ru-RU" sz="3200" dirty="0"/>
              <a:t> </a:t>
            </a:r>
            <a:r>
              <a:rPr lang="ru-RU" sz="3200" dirty="0" err="1"/>
              <a:t>қарсы</a:t>
            </a:r>
            <a:r>
              <a:rPr lang="ru-RU" sz="3200" dirty="0"/>
              <a:t> </a:t>
            </a:r>
            <a:r>
              <a:rPr lang="ru-RU" sz="3200" dirty="0" err="1"/>
              <a:t>қорғанысқа</a:t>
            </a:r>
            <a:r>
              <a:rPr lang="ru-RU" sz="3200" dirty="0"/>
              <a:t> </a:t>
            </a:r>
            <a:r>
              <a:rPr lang="ru-RU" sz="3200" dirty="0" err="1"/>
              <a:t>әсері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24</a:t>
            </a:fld>
            <a:endParaRPr lang="ru-RU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88840"/>
            <a:ext cx="8561324" cy="4002353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538" y="977682"/>
            <a:ext cx="8162925" cy="646331"/>
          </a:xfrm>
        </p:spPr>
        <p:txBody>
          <a:bodyPr/>
          <a:lstStyle/>
          <a:p>
            <a:r>
              <a:rPr lang="ru-RU" sz="3600" dirty="0" err="1"/>
              <a:t>Жүректің</a:t>
            </a:r>
            <a:r>
              <a:rPr lang="ru-RU" sz="3600" dirty="0"/>
              <a:t> </a:t>
            </a:r>
            <a:r>
              <a:rPr lang="ru-RU" sz="3600" dirty="0" err="1" smtClean="0"/>
              <a:t>қан</a:t>
            </a:r>
            <a:r>
              <a:rPr lang="ru-RU" sz="3600" dirty="0" smtClean="0"/>
              <a:t> </a:t>
            </a:r>
            <a:r>
              <a:rPr lang="ru-RU" sz="3600" dirty="0" err="1" smtClean="0"/>
              <a:t>айдауы</a:t>
            </a:r>
            <a:r>
              <a:rPr lang="ru-RU" sz="3600" dirty="0" smtClean="0"/>
              <a:t>, л/мин</a:t>
            </a:r>
            <a:endParaRPr lang="ru-RU" sz="3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275519"/>
              </p:ext>
            </p:extLst>
          </p:nvPr>
        </p:nvGraphicFramePr>
        <p:xfrm>
          <a:off x="912813" y="1905000"/>
          <a:ext cx="8110536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1035"/>
                <a:gridCol w="1764233"/>
                <a:gridCol w="2027634"/>
                <a:gridCol w="2027634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Топ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бақылау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макарон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ет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Жеміс-жидек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4,6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4,3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4,3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4,7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5,0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4,4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4,4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4,7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5,2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4,9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4,5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4,9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5,2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4,9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4,9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5,1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5,5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5,1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4,9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5,3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5,5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5,3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5,0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5,4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5,6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5,6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5,6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538" y="1039238"/>
            <a:ext cx="8162925" cy="584775"/>
          </a:xfrm>
        </p:spPr>
        <p:txBody>
          <a:bodyPr/>
          <a:lstStyle/>
          <a:p>
            <a:r>
              <a:rPr lang="ru-RU" sz="3200" dirty="0" err="1"/>
              <a:t>Мысал</a:t>
            </a:r>
            <a:r>
              <a:rPr lang="ru-RU" sz="3200" dirty="0"/>
              <a:t>: </a:t>
            </a:r>
            <a:r>
              <a:rPr lang="ru-RU" sz="3200" dirty="0" err="1"/>
              <a:t>темекі</a:t>
            </a:r>
            <a:r>
              <a:rPr lang="ru-RU" sz="3200" dirty="0"/>
              <a:t> </a:t>
            </a:r>
            <a:r>
              <a:rPr lang="ru-RU" sz="3200" dirty="0" err="1"/>
              <a:t>шегу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kk-KZ" sz="3200" dirty="0" smtClean="0"/>
              <a:t>ӨСОА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3" y="1905000"/>
            <a:ext cx="8483798" cy="4191000"/>
          </a:xfrm>
        </p:spPr>
        <p:txBody>
          <a:bodyPr/>
          <a:lstStyle/>
          <a:p>
            <a:pPr marL="0" indent="354013" algn="just">
              <a:buNone/>
            </a:pPr>
            <a:r>
              <a:rPr lang="ru-RU" sz="1800" dirty="0" err="1"/>
              <a:t>Темекі</a:t>
            </a:r>
            <a:r>
              <a:rPr lang="ru-RU" sz="1800" dirty="0"/>
              <a:t> </a:t>
            </a:r>
            <a:r>
              <a:rPr lang="ru-RU" sz="1800" dirty="0" err="1"/>
              <a:t>шегу</a:t>
            </a:r>
            <a:r>
              <a:rPr lang="ru-RU" sz="1800" dirty="0"/>
              <a:t> </a:t>
            </a:r>
            <a:r>
              <a:rPr lang="ru-RU" sz="1800" dirty="0" err="1"/>
              <a:t>созылмалы</a:t>
            </a:r>
            <a:r>
              <a:rPr lang="ru-RU" sz="1800" dirty="0"/>
              <a:t> </a:t>
            </a:r>
            <a:r>
              <a:rPr lang="ru-RU" sz="1800" dirty="0" err="1"/>
              <a:t>обструктивті</a:t>
            </a:r>
            <a:r>
              <a:rPr lang="ru-RU" sz="1800" dirty="0"/>
              <a:t> </a:t>
            </a:r>
            <a:r>
              <a:rPr lang="ru-RU" sz="1800" dirty="0" err="1"/>
              <a:t>өкпе</a:t>
            </a:r>
            <a:r>
              <a:rPr lang="ru-RU" sz="1800" dirty="0"/>
              <a:t> </a:t>
            </a:r>
            <a:r>
              <a:rPr lang="ru-RU" sz="1800" dirty="0" err="1"/>
              <a:t>ауруының</a:t>
            </a:r>
            <a:r>
              <a:rPr lang="ru-RU" sz="1800" dirty="0"/>
              <a:t> </a:t>
            </a:r>
            <a:r>
              <a:rPr lang="ru-RU" sz="1800" dirty="0" err="1"/>
              <a:t>негізгі</a:t>
            </a:r>
            <a:r>
              <a:rPr lang="ru-RU" sz="1800" dirty="0"/>
              <a:t> факторы </a:t>
            </a:r>
            <a:r>
              <a:rPr lang="ru-RU" sz="1800" dirty="0" err="1"/>
              <a:t>болып</a:t>
            </a:r>
            <a:r>
              <a:rPr lang="ru-RU" sz="1800" dirty="0"/>
              <a:t> </a:t>
            </a:r>
            <a:r>
              <a:rPr lang="ru-RU" sz="1800" dirty="0" err="1"/>
              <a:t>табылады</a:t>
            </a:r>
            <a:r>
              <a:rPr lang="ru-RU" sz="1800" dirty="0"/>
              <a:t>. </a:t>
            </a:r>
            <a:r>
              <a:rPr lang="ru-RU" sz="1800" dirty="0" err="1" smtClean="0"/>
              <a:t>Әдетте</a:t>
            </a:r>
            <a:r>
              <a:rPr lang="ru-RU" sz="1800" dirty="0" smtClean="0"/>
              <a:t> </a:t>
            </a:r>
            <a:r>
              <a:rPr lang="ru-RU" sz="1800" dirty="0" err="1" smtClean="0"/>
              <a:t>пассивті</a:t>
            </a:r>
            <a:r>
              <a:rPr lang="ru-RU" sz="1800" dirty="0" smtClean="0"/>
              <a:t> </a:t>
            </a:r>
            <a:r>
              <a:rPr lang="ru-RU" sz="1800" dirty="0" err="1" smtClean="0"/>
              <a:t>темекі</a:t>
            </a:r>
            <a:r>
              <a:rPr lang="ru-RU" sz="1800" dirty="0" smtClean="0"/>
              <a:t> </a:t>
            </a:r>
            <a:r>
              <a:rPr lang="ru-RU" sz="1800" dirty="0" err="1" smtClean="0"/>
              <a:t>шегу</a:t>
            </a:r>
            <a:r>
              <a:rPr lang="ru-RU" sz="1800" dirty="0" smtClean="0"/>
              <a:t> </a:t>
            </a:r>
            <a:r>
              <a:rPr lang="ru-RU" sz="1800" dirty="0" err="1" smtClean="0"/>
              <a:t>мұндай</a:t>
            </a:r>
            <a:r>
              <a:rPr lang="ru-RU" sz="1800" dirty="0" smtClean="0"/>
              <a:t> </a:t>
            </a:r>
            <a:r>
              <a:rPr lang="ru-RU" sz="1800" dirty="0"/>
              <a:t>фактор </a:t>
            </a:r>
            <a:r>
              <a:rPr lang="ru-RU" sz="1800" dirty="0" err="1" smtClean="0"/>
              <a:t>ретінде</a:t>
            </a:r>
            <a:r>
              <a:rPr lang="ru-RU" sz="1800" dirty="0" smtClean="0"/>
              <a:t> </a:t>
            </a:r>
            <a:r>
              <a:rPr lang="ru-RU" sz="1800" dirty="0" err="1" smtClean="0"/>
              <a:t>қарастырылмайды</a:t>
            </a:r>
            <a:r>
              <a:rPr lang="ru-RU" sz="1800" dirty="0" smtClean="0"/>
              <a:t>. Дж. Уайт  и Г. </a:t>
            </a:r>
            <a:r>
              <a:rPr lang="ru-RU" sz="1800" dirty="0" err="1" smtClean="0"/>
              <a:t>Фреб</a:t>
            </a:r>
            <a:r>
              <a:rPr lang="ru-RU" sz="1800" dirty="0" smtClean="0"/>
              <a:t> </a:t>
            </a:r>
            <a:r>
              <a:rPr lang="ru-RU" sz="1800" dirty="0" err="1" smtClean="0"/>
              <a:t>пассивті</a:t>
            </a:r>
            <a:r>
              <a:rPr lang="ru-RU" sz="1800" dirty="0" smtClean="0"/>
              <a:t> </a:t>
            </a:r>
            <a:r>
              <a:rPr lang="ru-RU" sz="1800" dirty="0" err="1" smtClean="0"/>
              <a:t>темекі</a:t>
            </a:r>
            <a:r>
              <a:rPr lang="ru-RU" sz="1800" dirty="0"/>
              <a:t> </a:t>
            </a:r>
            <a:r>
              <a:rPr lang="ru-RU" sz="1800" dirty="0" err="1" smtClean="0"/>
              <a:t>шегудің</a:t>
            </a:r>
            <a:r>
              <a:rPr lang="ru-RU" sz="1800" dirty="0" smtClean="0"/>
              <a:t> </a:t>
            </a:r>
            <a:r>
              <a:rPr lang="ru-RU" sz="1800" dirty="0" err="1" smtClean="0"/>
              <a:t>зиянсыздығына</a:t>
            </a:r>
            <a:r>
              <a:rPr lang="ru-RU" sz="1800" dirty="0" smtClean="0"/>
              <a:t> </a:t>
            </a:r>
            <a:r>
              <a:rPr lang="ru-RU" sz="1800" dirty="0" err="1"/>
              <a:t>күмән</a:t>
            </a:r>
            <a:r>
              <a:rPr lang="ru-RU" sz="1800" dirty="0"/>
              <a:t> </a:t>
            </a:r>
            <a:r>
              <a:rPr lang="ru-RU" sz="1800" dirty="0" err="1" smtClean="0"/>
              <a:t>келтіріп</a:t>
            </a:r>
            <a:r>
              <a:rPr lang="ru-RU" sz="1800" dirty="0" smtClean="0"/>
              <a:t>, </a:t>
            </a:r>
            <a:r>
              <a:rPr lang="ru-RU" sz="1800" dirty="0" err="1"/>
              <a:t>темекі</a:t>
            </a:r>
            <a:r>
              <a:rPr lang="ru-RU" sz="1800" dirty="0"/>
              <a:t> </a:t>
            </a:r>
            <a:r>
              <a:rPr lang="ru-RU" sz="1800" dirty="0" err="1"/>
              <a:t>шекпейтін</a:t>
            </a:r>
            <a:r>
              <a:rPr lang="ru-RU" sz="1800" dirty="0"/>
              <a:t>, </a:t>
            </a:r>
            <a:r>
              <a:rPr lang="ru-RU" sz="1800" dirty="0" err="1"/>
              <a:t>пассивті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белсенді</a:t>
            </a:r>
            <a:r>
              <a:rPr lang="ru-RU" sz="1800" dirty="0"/>
              <a:t> </a:t>
            </a:r>
            <a:r>
              <a:rPr lang="ru-RU" sz="1800" dirty="0" err="1"/>
              <a:t>темекі</a:t>
            </a:r>
            <a:r>
              <a:rPr lang="ru-RU" sz="1800" dirty="0"/>
              <a:t> </a:t>
            </a:r>
            <a:r>
              <a:rPr lang="ru-RU" sz="1800" dirty="0" err="1"/>
              <a:t>шеккендердегі</a:t>
            </a:r>
            <a:r>
              <a:rPr lang="ru-RU" sz="1800" dirty="0"/>
              <a:t> </a:t>
            </a:r>
            <a:r>
              <a:rPr lang="ru-RU" sz="1800" dirty="0" err="1" smtClean="0"/>
              <a:t>тыныс</a:t>
            </a:r>
            <a:r>
              <a:rPr lang="ru-RU" sz="1800" dirty="0" smtClean="0"/>
              <a:t> </a:t>
            </a:r>
            <a:r>
              <a:rPr lang="ru-RU" sz="1800" dirty="0" err="1" smtClean="0"/>
              <a:t>алу</a:t>
            </a:r>
            <a:r>
              <a:rPr lang="ru-RU" sz="1800" dirty="0" smtClean="0"/>
              <a:t> </a:t>
            </a:r>
            <a:r>
              <a:rPr lang="ru-RU" sz="1800" dirty="0" err="1" smtClean="0"/>
              <a:t>жолдарын</a:t>
            </a:r>
            <a:r>
              <a:rPr lang="ru-RU" sz="1800" dirty="0" smtClean="0"/>
              <a:t> </a:t>
            </a:r>
            <a:r>
              <a:rPr lang="ru-RU" sz="1800" dirty="0" err="1" smtClean="0"/>
              <a:t>зерттеді</a:t>
            </a:r>
            <a:r>
              <a:rPr lang="ru-RU" sz="1800" dirty="0" smtClean="0"/>
              <a:t> (J. </a:t>
            </a:r>
            <a:r>
              <a:rPr lang="ru-RU" sz="1800" dirty="0" err="1" smtClean="0"/>
              <a:t>White</a:t>
            </a:r>
            <a:r>
              <a:rPr lang="ru-RU" sz="1800" dirty="0" smtClean="0"/>
              <a:t>, </a:t>
            </a:r>
            <a:r>
              <a:rPr lang="ru-RU" sz="1800" dirty="0" err="1" smtClean="0"/>
              <a:t>H.Froeb</a:t>
            </a:r>
            <a:r>
              <a:rPr lang="ru-RU" sz="1800" dirty="0" smtClean="0"/>
              <a:t>. </a:t>
            </a:r>
            <a:r>
              <a:rPr lang="ru-RU" sz="1800" dirty="0" err="1" smtClean="0"/>
              <a:t>Small-airways</a:t>
            </a:r>
            <a:r>
              <a:rPr lang="ru-RU" sz="1800" dirty="0" smtClean="0"/>
              <a:t> </a:t>
            </a:r>
            <a:r>
              <a:rPr lang="ru-RU" sz="1800" dirty="0" err="1" smtClean="0"/>
              <a:t>dysfunction</a:t>
            </a:r>
            <a:r>
              <a:rPr lang="ru-RU" sz="1800" dirty="0" smtClean="0"/>
              <a:t> </a:t>
            </a:r>
            <a:r>
              <a:rPr lang="ru-RU" sz="1800" dirty="0" err="1" smtClean="0"/>
              <a:t>in</a:t>
            </a:r>
            <a:r>
              <a:rPr lang="ru-RU" sz="1800" dirty="0" smtClean="0"/>
              <a:t> </a:t>
            </a:r>
            <a:r>
              <a:rPr lang="ru-RU" sz="1800" dirty="0" err="1" smtClean="0"/>
              <a:t>nonsmokers</a:t>
            </a:r>
            <a:r>
              <a:rPr lang="ru-RU" sz="1800" dirty="0" smtClean="0"/>
              <a:t> </a:t>
            </a:r>
            <a:r>
              <a:rPr lang="ru-RU" sz="1800" dirty="0" err="1" smtClean="0"/>
              <a:t>chronically</a:t>
            </a:r>
            <a:r>
              <a:rPr lang="ru-RU" sz="1800" dirty="0" smtClean="0"/>
              <a:t> </a:t>
            </a:r>
            <a:r>
              <a:rPr lang="ru-RU" sz="1800" dirty="0" err="1" smtClean="0"/>
              <a:t>exposed</a:t>
            </a:r>
            <a:r>
              <a:rPr lang="ru-RU" sz="1800" dirty="0" smtClean="0"/>
              <a:t> </a:t>
            </a:r>
            <a:r>
              <a:rPr lang="ru-RU" sz="1800" dirty="0" err="1" smtClean="0"/>
              <a:t>to</a:t>
            </a:r>
            <a:r>
              <a:rPr lang="ru-RU" sz="1800" dirty="0" smtClean="0"/>
              <a:t> </a:t>
            </a:r>
            <a:r>
              <a:rPr lang="ru-RU" sz="1800" dirty="0" err="1" smtClean="0"/>
              <a:t>tobacco</a:t>
            </a:r>
            <a:r>
              <a:rPr lang="ru-RU" sz="1800" dirty="0" smtClean="0"/>
              <a:t> </a:t>
            </a:r>
            <a:r>
              <a:rPr lang="ru-RU" sz="1800" dirty="0" err="1" smtClean="0"/>
              <a:t>smoke</a:t>
            </a:r>
            <a:r>
              <a:rPr lang="ru-RU" sz="1800" dirty="0" smtClean="0"/>
              <a:t>. N. </a:t>
            </a:r>
            <a:r>
              <a:rPr lang="ru-RU" sz="1800" dirty="0" err="1" smtClean="0"/>
              <a:t>Engl</a:t>
            </a:r>
            <a:r>
              <a:rPr lang="ru-RU" sz="1800" dirty="0" smtClean="0"/>
              <a:t>. J. </a:t>
            </a:r>
            <a:r>
              <a:rPr lang="ru-RU" sz="1800" dirty="0" err="1" smtClean="0"/>
              <a:t>Med</a:t>
            </a:r>
            <a:r>
              <a:rPr lang="ru-RU" sz="1800" dirty="0" smtClean="0"/>
              <a:t>., 302:720—723, 1980). </a:t>
            </a:r>
            <a:r>
              <a:rPr lang="ru-RU" sz="1800" dirty="0" err="1"/>
              <a:t>Тыныс</a:t>
            </a:r>
            <a:r>
              <a:rPr lang="ru-RU" sz="1800" dirty="0"/>
              <a:t> </a:t>
            </a:r>
            <a:r>
              <a:rPr lang="ru-RU" sz="1800" dirty="0" err="1"/>
              <a:t>алу</a:t>
            </a:r>
            <a:r>
              <a:rPr lang="ru-RU" sz="1800" dirty="0"/>
              <a:t> </a:t>
            </a:r>
            <a:r>
              <a:rPr lang="ru-RU" sz="1800" dirty="0" err="1"/>
              <a:t>жолдарының</a:t>
            </a:r>
            <a:r>
              <a:rPr lang="ru-RU" sz="1800" dirty="0"/>
              <a:t> </a:t>
            </a:r>
            <a:r>
              <a:rPr lang="ru-RU" sz="1800" dirty="0" err="1"/>
              <a:t>жағдайын</a:t>
            </a:r>
            <a:r>
              <a:rPr lang="ru-RU" sz="1800" dirty="0"/>
              <a:t> </a:t>
            </a:r>
            <a:r>
              <a:rPr lang="ru-RU" sz="1800" dirty="0" err="1"/>
              <a:t>сипаттау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 smtClean="0"/>
              <a:t>сыртқы</a:t>
            </a:r>
            <a:r>
              <a:rPr lang="ru-RU" sz="1800" dirty="0" smtClean="0"/>
              <a:t> </a:t>
            </a:r>
            <a:r>
              <a:rPr lang="ru-RU" sz="1800" dirty="0" err="1"/>
              <a:t>тыныс</a:t>
            </a:r>
            <a:r>
              <a:rPr lang="ru-RU" sz="1800" dirty="0"/>
              <a:t> </a:t>
            </a:r>
            <a:r>
              <a:rPr lang="ru-RU" sz="1800" dirty="0" err="1"/>
              <a:t>алу</a:t>
            </a:r>
            <a:r>
              <a:rPr lang="ru-RU" sz="1800" dirty="0"/>
              <a:t> </a:t>
            </a:r>
            <a:r>
              <a:rPr lang="ru-RU" sz="1800" dirty="0" err="1"/>
              <a:t>функциясының</a:t>
            </a:r>
            <a:r>
              <a:rPr lang="ru-RU" sz="1800" dirty="0"/>
              <a:t> </a:t>
            </a:r>
            <a:r>
              <a:rPr lang="ru-RU" sz="1800" dirty="0" err="1" smtClean="0"/>
              <a:t>көрсеткіштері</a:t>
            </a:r>
            <a:r>
              <a:rPr lang="ru-RU" sz="1800" dirty="0" smtClean="0"/>
              <a:t> </a:t>
            </a:r>
            <a:r>
              <a:rPr lang="ru-RU" sz="1800" dirty="0" err="1" smtClean="0"/>
              <a:t>алынды</a:t>
            </a:r>
            <a:r>
              <a:rPr lang="ru-RU" sz="1800" dirty="0" smtClean="0"/>
              <a:t> </a:t>
            </a:r>
            <a:r>
              <a:rPr lang="ru-RU" sz="1800" dirty="0"/>
              <a:t>- Сан-</a:t>
            </a:r>
            <a:r>
              <a:rPr lang="ru-RU" sz="1800" dirty="0" err="1"/>
              <a:t>Диегодағы</a:t>
            </a:r>
            <a:r>
              <a:rPr lang="ru-RU" sz="1800" dirty="0"/>
              <a:t> Калифорния </a:t>
            </a:r>
            <a:r>
              <a:rPr lang="ru-RU" sz="1800" dirty="0" err="1"/>
              <a:t>университетінің</a:t>
            </a:r>
            <a:r>
              <a:rPr lang="ru-RU" sz="1800" dirty="0"/>
              <a:t> </a:t>
            </a:r>
            <a:r>
              <a:rPr lang="ru-RU" sz="1800" dirty="0" err="1"/>
              <a:t>қызметкерлерін</a:t>
            </a:r>
            <a:r>
              <a:rPr lang="ru-RU" sz="1800" dirty="0"/>
              <a:t> </a:t>
            </a:r>
            <a:r>
              <a:rPr lang="ru-RU" sz="1800" dirty="0" err="1"/>
              <a:t>жоспарлы</a:t>
            </a:r>
            <a:r>
              <a:rPr lang="ru-RU" sz="1800" dirty="0"/>
              <a:t> </a:t>
            </a:r>
            <a:r>
              <a:rPr lang="ru-RU" sz="1800" dirty="0" err="1"/>
              <a:t>тексеру</a:t>
            </a:r>
            <a:r>
              <a:rPr lang="ru-RU" sz="1800" dirty="0"/>
              <a:t> </a:t>
            </a:r>
            <a:r>
              <a:rPr lang="ru-RU" sz="1800" dirty="0" err="1"/>
              <a:t>кезінде</a:t>
            </a:r>
            <a:r>
              <a:rPr lang="ru-RU" sz="1800" dirty="0"/>
              <a:t> </a:t>
            </a:r>
            <a:r>
              <a:rPr lang="ru-RU" sz="1800" dirty="0" err="1" smtClean="0"/>
              <a:t>дем</a:t>
            </a:r>
            <a:r>
              <a:rPr lang="ru-RU" sz="1800" dirty="0" smtClean="0"/>
              <a:t> </a:t>
            </a:r>
            <a:r>
              <a:rPr lang="ru-RU" sz="1800" dirty="0" err="1" smtClean="0"/>
              <a:t>шығару</a:t>
            </a:r>
            <a:r>
              <a:rPr lang="ru-RU" sz="1800" dirty="0" smtClean="0"/>
              <a:t> </a:t>
            </a:r>
            <a:r>
              <a:rPr lang="ru-RU" sz="1800" dirty="0" err="1" smtClean="0"/>
              <a:t>кезіндегі</a:t>
            </a:r>
            <a:r>
              <a:rPr lang="ru-RU" sz="1800" dirty="0" smtClean="0"/>
              <a:t> орта </a:t>
            </a:r>
            <a:r>
              <a:rPr lang="ru-RU" sz="1800" dirty="0" err="1" smtClean="0"/>
              <a:t>мерзімінде</a:t>
            </a:r>
            <a:r>
              <a:rPr lang="ru-RU" sz="1800" dirty="0" smtClean="0"/>
              <a:t> </a:t>
            </a:r>
            <a:r>
              <a:rPr lang="ru-RU" sz="1800" dirty="0" err="1"/>
              <a:t>максималды</a:t>
            </a:r>
            <a:r>
              <a:rPr lang="ru-RU" sz="1800" dirty="0"/>
              <a:t> </a:t>
            </a:r>
            <a:r>
              <a:rPr lang="ru-RU" sz="1800" dirty="0" err="1"/>
              <a:t>көлемдік</a:t>
            </a:r>
            <a:r>
              <a:rPr lang="ru-RU" sz="1800" dirty="0"/>
              <a:t> </a:t>
            </a:r>
            <a:r>
              <a:rPr lang="ru-RU" sz="1800" dirty="0" err="1"/>
              <a:t>жылдамдығы</a:t>
            </a:r>
            <a:r>
              <a:rPr lang="ru-RU" sz="1800" dirty="0"/>
              <a:t>. </a:t>
            </a:r>
            <a:r>
              <a:rPr lang="ru-RU" sz="1800" dirty="0" err="1"/>
              <a:t>Бұл</a:t>
            </a:r>
            <a:r>
              <a:rPr lang="ru-RU" sz="1800" dirty="0"/>
              <a:t> </a:t>
            </a:r>
            <a:r>
              <a:rPr lang="ru-RU" sz="1800" dirty="0" err="1"/>
              <a:t>көрсеткіштің</a:t>
            </a:r>
            <a:r>
              <a:rPr lang="ru-RU" sz="1800" dirty="0"/>
              <a:t> </a:t>
            </a:r>
            <a:r>
              <a:rPr lang="ru-RU" sz="1800" dirty="0" err="1"/>
              <a:t>төмендеуі</a:t>
            </a:r>
            <a:r>
              <a:rPr lang="ru-RU" sz="1800" dirty="0"/>
              <a:t> </a:t>
            </a:r>
            <a:r>
              <a:rPr lang="ru-RU" sz="1800" dirty="0" err="1" smtClean="0"/>
              <a:t>тыныс</a:t>
            </a:r>
            <a:r>
              <a:rPr lang="ru-RU" sz="1800" dirty="0" smtClean="0"/>
              <a:t> </a:t>
            </a:r>
            <a:r>
              <a:rPr lang="ru-RU" sz="1800" dirty="0" err="1" smtClean="0"/>
              <a:t>жолдарының</a:t>
            </a:r>
            <a:r>
              <a:rPr lang="ru-RU" sz="1800" dirty="0" smtClean="0"/>
              <a:t> </a:t>
            </a:r>
            <a:r>
              <a:rPr lang="ru-RU" sz="1800" dirty="0" err="1"/>
              <a:t>нашарлауының</a:t>
            </a:r>
            <a:r>
              <a:rPr lang="ru-RU" sz="1800" dirty="0"/>
              <a:t> </a:t>
            </a:r>
            <a:r>
              <a:rPr lang="ru-RU" sz="1800" dirty="0" err="1"/>
              <a:t>белгісі</a:t>
            </a:r>
            <a:r>
              <a:rPr lang="ru-RU" sz="1800" dirty="0"/>
              <a:t> </a:t>
            </a:r>
            <a:r>
              <a:rPr lang="ru-RU" sz="1800" dirty="0" err="1"/>
              <a:t>болып</a:t>
            </a:r>
            <a:r>
              <a:rPr lang="ru-RU" sz="1800" dirty="0"/>
              <a:t> </a:t>
            </a:r>
            <a:r>
              <a:rPr lang="ru-RU" sz="1800" dirty="0" err="1"/>
              <a:t>табылады</a:t>
            </a:r>
            <a:r>
              <a:rPr lang="ru-RU" sz="1800" dirty="0"/>
              <a:t>. </a:t>
            </a:r>
            <a:r>
              <a:rPr lang="ru-RU" sz="1800" dirty="0" err="1" smtClean="0"/>
              <a:t>Зерттеу</a:t>
            </a:r>
            <a:r>
              <a:rPr lang="ru-RU" sz="1800" dirty="0" smtClean="0"/>
              <a:t> </a:t>
            </a:r>
            <a:r>
              <a:rPr lang="ru-RU" sz="1800" dirty="0" err="1" smtClean="0"/>
              <a:t>мәліметтері</a:t>
            </a:r>
            <a:r>
              <a:rPr lang="ru-RU" sz="1800" dirty="0" smtClean="0"/>
              <a:t> </a:t>
            </a:r>
            <a:r>
              <a:rPr lang="ru-RU" sz="1800" dirty="0" err="1"/>
              <a:t>кестеде</a:t>
            </a:r>
            <a:r>
              <a:rPr lang="ru-RU" sz="1800" dirty="0"/>
              <a:t> </a:t>
            </a:r>
            <a:r>
              <a:rPr lang="ru-RU" sz="1800" dirty="0" err="1"/>
              <a:t>келтірілген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26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6445" y="548680"/>
            <a:ext cx="9230445" cy="5849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 sz="quarter"/>
          </p:nvPr>
        </p:nvSpPr>
        <p:spPr>
          <a:xfrm>
            <a:off x="779463" y="774562"/>
            <a:ext cx="7678737" cy="1754326"/>
          </a:xfrm>
        </p:spPr>
        <p:txBody>
          <a:bodyPr/>
          <a:lstStyle/>
          <a:p>
            <a:pPr algn="just"/>
            <a:r>
              <a:rPr lang="ru-RU" sz="3600" dirty="0" err="1" smtClean="0"/>
              <a:t>Егер</a:t>
            </a:r>
            <a:r>
              <a:rPr lang="ru-RU" sz="3600" dirty="0" smtClean="0"/>
              <a:t> топ </a:t>
            </a:r>
            <a:r>
              <a:rPr lang="kk-KZ" sz="3600" dirty="0" smtClean="0"/>
              <a:t>ішінде бақылау бірліктерінің саны әртүрлі болса ше?</a:t>
            </a:r>
            <a:endParaRPr lang="ru-RU" sz="36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44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538" y="854572"/>
            <a:ext cx="8162925" cy="769441"/>
          </a:xfrm>
        </p:spPr>
        <p:txBody>
          <a:bodyPr/>
          <a:lstStyle/>
          <a:p>
            <a:r>
              <a:rPr lang="kk-KZ" dirty="0" smtClean="0"/>
              <a:t>Шартты белгілер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12813" y="1905000"/>
                <a:ext cx="8110537" cy="4548336"/>
              </a:xfrm>
            </p:spPr>
            <p:txBody>
              <a:bodyPr/>
              <a:lstStyle/>
              <a:p>
                <a:r>
                  <a:rPr lang="en-US" dirty="0" smtClean="0"/>
                  <a:t>k-</a:t>
                </a:r>
                <a:r>
                  <a:rPr lang="ru-RU" dirty="0" smtClean="0"/>
                  <a:t> </a:t>
                </a:r>
                <a:r>
                  <a:rPr lang="kk-KZ" dirty="0" smtClean="0"/>
                  <a:t>топ саны</a:t>
                </a:r>
                <a:endParaRPr lang="en-US" dirty="0" smtClean="0"/>
              </a:p>
              <a:p>
                <a:r>
                  <a:rPr lang="en-US" dirty="0" err="1" smtClean="0"/>
                  <a:t>n</a:t>
                </a:r>
                <a:r>
                  <a:rPr lang="en-US" baseline="-25000" dirty="0" err="1" smtClean="0"/>
                  <a:t>i</a:t>
                </a:r>
                <a:r>
                  <a:rPr lang="en-US" dirty="0"/>
                  <a:t>-</a:t>
                </a:r>
                <a:r>
                  <a:rPr lang="ru-RU" dirty="0"/>
                  <a:t> </a:t>
                </a:r>
                <a:r>
                  <a:rPr lang="ru-RU" dirty="0" err="1" smtClean="0"/>
                  <a:t>әр</a:t>
                </a:r>
                <a:r>
                  <a:rPr lang="ru-RU" dirty="0" smtClean="0"/>
                  <a:t> </a:t>
                </a:r>
                <a:r>
                  <a:rPr lang="kk-KZ" dirty="0" smtClean="0"/>
                  <a:t>топтағы бақылау бірліктерінің саны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-</a:t>
                </a:r>
                <a:r>
                  <a:rPr lang="ru-RU" dirty="0"/>
                  <a:t> </a:t>
                </a:r>
                <a:r>
                  <a:rPr lang="ru-RU" dirty="0" err="1"/>
                  <a:t>әр</a:t>
                </a:r>
                <a:r>
                  <a:rPr lang="ru-RU" dirty="0"/>
                  <a:t> </a:t>
                </a:r>
                <a:r>
                  <a:rPr lang="kk-KZ" dirty="0" smtClean="0"/>
                  <a:t>топтың орташа арифметикалық шамасы</a:t>
                </a:r>
              </a:p>
              <a:p>
                <a:r>
                  <a:rPr lang="el-GR" dirty="0" smtClean="0"/>
                  <a:t>σ</a:t>
                </a:r>
                <a:r>
                  <a:rPr lang="en-US" baseline="-25000" dirty="0" err="1" smtClean="0"/>
                  <a:t>i</a:t>
                </a:r>
                <a:r>
                  <a:rPr lang="en-US" dirty="0"/>
                  <a:t>-</a:t>
                </a:r>
                <a:r>
                  <a:rPr lang="ru-RU" dirty="0"/>
                  <a:t> </a:t>
                </a:r>
                <a:r>
                  <a:rPr lang="ru-RU" dirty="0" err="1"/>
                  <a:t>әр</a:t>
                </a:r>
                <a:r>
                  <a:rPr lang="ru-RU" dirty="0"/>
                  <a:t> </a:t>
                </a:r>
                <a:r>
                  <a:rPr lang="kk-KZ" dirty="0"/>
                  <a:t>топтағы </a:t>
                </a:r>
                <a:r>
                  <a:rPr lang="kk-KZ" dirty="0" smtClean="0"/>
                  <a:t>стандарттық ауытқу </a:t>
                </a:r>
                <a:endParaRPr lang="en-US" baseline="-25000" dirty="0" smtClean="0"/>
              </a:p>
              <a:p>
                <a:r>
                  <a:rPr lang="en-US" dirty="0" smtClean="0"/>
                  <a:t>D</a:t>
                </a:r>
                <a:r>
                  <a:rPr lang="en-US" baseline="-25000" dirty="0" smtClean="0"/>
                  <a:t>i</a:t>
                </a:r>
                <a:r>
                  <a:rPr lang="en-US" dirty="0"/>
                  <a:t>-</a:t>
                </a:r>
                <a:r>
                  <a:rPr lang="ru-RU" dirty="0"/>
                  <a:t> </a:t>
                </a:r>
                <a:r>
                  <a:rPr lang="ru-RU" dirty="0" err="1"/>
                  <a:t>әр</a:t>
                </a:r>
                <a:r>
                  <a:rPr lang="ru-RU" dirty="0"/>
                  <a:t> </a:t>
                </a:r>
                <a:r>
                  <a:rPr lang="kk-KZ" dirty="0"/>
                  <a:t>топтағы </a:t>
                </a:r>
                <a:r>
                  <a:rPr lang="kk-KZ" dirty="0" smtClean="0"/>
                  <a:t>дисперсия</a:t>
                </a:r>
              </a:p>
              <a:p>
                <a:r>
                  <a:rPr lang="en-US" dirty="0" smtClean="0"/>
                  <a:t>N</a:t>
                </a:r>
                <a:r>
                  <a:rPr lang="kk-KZ" dirty="0"/>
                  <a:t> </a:t>
                </a:r>
                <a:r>
                  <a:rPr lang="en-US" dirty="0" smtClean="0"/>
                  <a:t>–</a:t>
                </a:r>
                <a:r>
                  <a:rPr lang="kk-KZ" dirty="0" smtClean="0"/>
                  <a:t> барлық бақылау бірліктері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2813" y="1905000"/>
                <a:ext cx="8110537" cy="4548336"/>
              </a:xfrm>
              <a:blipFill rotWithShape="1">
                <a:blip r:embed="rId2"/>
                <a:stretch>
                  <a:fillRect l="-1053" t="-1743" r="-1128" b="-28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47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F299C4-F1F7-402D-97AB-D9034E0EA7F2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75174"/>
            <a:ext cx="8162925" cy="1323439"/>
          </a:xfrm>
        </p:spPr>
        <p:txBody>
          <a:bodyPr/>
          <a:lstStyle/>
          <a:p>
            <a:pPr algn="ctr" eaLnBrk="1" hangingPunct="1"/>
            <a:r>
              <a:rPr lang="ru-RU" sz="4000" dirty="0" err="1" smtClean="0"/>
              <a:t>Дисперсиялық</a:t>
            </a:r>
            <a:r>
              <a:rPr lang="ru-RU" sz="4000" dirty="0" smtClean="0"/>
              <a:t> </a:t>
            </a:r>
            <a:r>
              <a:rPr lang="ru-RU" sz="4000" dirty="0" err="1"/>
              <a:t>талдаудың</a:t>
            </a:r>
            <a:r>
              <a:rPr lang="ru-RU" sz="4000" dirty="0"/>
              <a:t> </a:t>
            </a:r>
            <a:r>
              <a:rPr lang="ru-RU" sz="4000" dirty="0" err="1"/>
              <a:t>мәні</a:t>
            </a:r>
            <a:endParaRPr lang="ru-RU" sz="4000" dirty="0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205038"/>
            <a:ext cx="7272858" cy="2447925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dirty="0" smtClean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өзгергіштікке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себеп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болатын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жеке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факторларды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оқшаулау</a:t>
            </a:r>
            <a:r>
              <a:rPr lang="ru-RU" dirty="0">
                <a:latin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</a:rPr>
              <a:t>бағалаудан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тұрады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</a:t>
            </a:r>
            <a:r>
              <a:rPr lang="kk-KZ" b="1" baseline="-25000" dirty="0" smtClean="0"/>
              <a:t>ішілік</a:t>
            </a:r>
            <a:r>
              <a:rPr lang="en-US" b="1" dirty="0" smtClean="0"/>
              <a:t>=</a:t>
            </a:r>
            <a:r>
              <a:rPr lang="el-GR" b="1" dirty="0" smtClean="0"/>
              <a:t>Σ</a:t>
            </a:r>
            <a:r>
              <a:rPr lang="en-US" b="1" dirty="0" smtClean="0"/>
              <a:t>(</a:t>
            </a:r>
            <a:r>
              <a:rPr lang="en-US" b="1" dirty="0" err="1" smtClean="0"/>
              <a:t>n</a:t>
            </a:r>
            <a:r>
              <a:rPr lang="en-US" b="1" baseline="-25000" dirty="0" err="1" smtClean="0"/>
              <a:t>i</a:t>
            </a:r>
            <a:r>
              <a:rPr lang="en-US" b="1" baseline="-25000" dirty="0"/>
              <a:t> </a:t>
            </a:r>
            <a:r>
              <a:rPr lang="en-US" b="1" dirty="0" smtClean="0"/>
              <a:t>-1)D</a:t>
            </a:r>
            <a:r>
              <a:rPr lang="en-US" b="1" baseline="-25000" dirty="0" smtClean="0"/>
              <a:t>i</a:t>
            </a:r>
          </a:p>
          <a:p>
            <a:pPr marL="0" indent="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df</a:t>
            </a:r>
            <a:r>
              <a:rPr lang="kk-KZ" b="1" baseline="-25000" dirty="0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=N-k</a:t>
            </a:r>
          </a:p>
          <a:p>
            <a:endParaRPr lang="en-US" b="1" baseline="-25000" dirty="0" smtClean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pPr marL="0" indent="0">
              <a:buNone/>
            </a:pPr>
            <a:r>
              <a:rPr lang="ru-RU" sz="2000" b="1" dirty="0"/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df</a:t>
            </a:r>
            <a:r>
              <a:rPr lang="kk-KZ" b="1" baseline="-25000" dirty="0">
                <a:latin typeface="Times New Roman" pitchFamily="18" charset="0"/>
                <a:cs typeface="Times New Roman" pitchFamily="18" charset="0"/>
              </a:rPr>
              <a:t>аралық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– 1</a:t>
            </a:r>
          </a:p>
          <a:p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549625"/>
                  </p:ext>
                </p:extLst>
              </p:nvPr>
            </p:nvGraphicFramePr>
            <p:xfrm>
              <a:off x="1043608" y="3501008"/>
              <a:ext cx="6696744" cy="1371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00400"/>
                    <a:gridCol w="3096344"/>
                  </a:tblGrid>
                  <a:tr h="648072">
                    <a:tc rowSpan="2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b="1" dirty="0" smtClean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b="1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D</a:t>
                          </a:r>
                          <a:r>
                            <a:rPr lang="kk-KZ" sz="2800" b="1" baseline="-2500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аралық</a:t>
                          </a:r>
                          <a:r>
                            <a:rPr lang="en-US" sz="2800" b="1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=</a:t>
                          </a:r>
                          <a:r>
                            <a:rPr lang="el-GR" sz="28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:r>
                            <a:rPr lang="el-GR" sz="2800" b="1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Σ</a:t>
                          </a:r>
                          <a:r>
                            <a:rPr lang="en-US" sz="2800" b="1" dirty="0" err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n</a:t>
                          </a:r>
                          <a:r>
                            <a:rPr lang="en-US" sz="2800" b="1" baseline="-25000" dirty="0" err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i</a:t>
                          </a:r>
                          <a:r>
                            <a:rPr lang="ru-RU" sz="28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ru-RU" sz="2800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sz="2800" b="1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1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𝑿</m:t>
                                      </m:r>
                                    </m:e>
                                    <m:sub>
                                      <m:r>
                                        <a:rPr lang="en-US" sz="2800" b="1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</m:e>
                              </m:acc>
                            </m:oMath>
                          </a14:m>
                          <a:r>
                            <a:rPr lang="en-US" sz="2800" b="1" baseline="6000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  <a:r>
                            <a:rPr lang="en-US" sz="2800" b="1" baseline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− </a:t>
                          </a:r>
                          <a:endParaRPr lang="ru-RU" sz="2800" b="1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algn="ctr"/>
                          <a:endParaRPr lang="ru-RU" sz="2800" b="1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(</a:t>
                          </a:r>
                          <a:r>
                            <a:rPr lang="el-GR" sz="2800" b="1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Σ</a:t>
                          </a:r>
                          <a:r>
                            <a:rPr lang="en-US" sz="2800" b="1" dirty="0" err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n</a:t>
                          </a:r>
                          <a:r>
                            <a:rPr lang="en-US" sz="2800" b="1" baseline="-25000" dirty="0" err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i</a:t>
                          </a:r>
                          <a:r>
                            <a:rPr lang="ru-RU" sz="28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ru-RU" sz="2800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sz="2800" b="1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1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𝑿</m:t>
                                      </m:r>
                                    </m:e>
                                    <m:sub>
                                      <m:r>
                                        <a:rPr lang="en-US" sz="2800" b="1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</m:e>
                              </m:acc>
                            </m:oMath>
                          </a14:m>
                          <a:r>
                            <a:rPr lang="en-US" sz="2800" b="1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)</a:t>
                          </a:r>
                          <a:r>
                            <a:rPr lang="en-US" sz="2800" b="1" baseline="3000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  <a:endParaRPr lang="ru-RU" sz="2800" b="1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84076">
                    <a:tc vMerge="1"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N</a:t>
                          </a:r>
                          <a:endParaRPr lang="ru-RU" sz="2800" b="1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549625"/>
                  </p:ext>
                </p:extLst>
              </p:nvPr>
            </p:nvGraphicFramePr>
            <p:xfrm>
              <a:off x="1043608" y="3501008"/>
              <a:ext cx="6696744" cy="1371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00400"/>
                    <a:gridCol w="3096344"/>
                  </a:tblGrid>
                  <a:tr h="648072">
                    <a:tc row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2"/>
                          <a:stretch>
                            <a:fillRect r="-85956" b="-4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16339" b="-122642"/>
                          </a:stretch>
                        </a:blipFill>
                      </a:tcPr>
                    </a:tc>
                  </a:tr>
                  <a:tr h="723528">
                    <a:tc vMerge="1"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N</a:t>
                          </a:r>
                          <a:endParaRPr lang="ru-RU" sz="2800" b="1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8780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455221"/>
              </p:ext>
            </p:extLst>
          </p:nvPr>
        </p:nvGraphicFramePr>
        <p:xfrm>
          <a:off x="2843808" y="2780928"/>
          <a:ext cx="3600400" cy="19890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6445"/>
                <a:gridCol w="2863955"/>
              </a:tblGrid>
              <a:tr h="1206316">
                <a:tc row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F=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kk-KZ" sz="32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аралық</a:t>
                      </a:r>
                      <a:r>
                        <a:rPr lang="en-US" sz="48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df</a:t>
                      </a:r>
                      <a:r>
                        <a:rPr lang="kk-KZ" sz="3200" b="1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аралық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5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kk-KZ" sz="32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ішілік</a:t>
                      </a:r>
                      <a:r>
                        <a:rPr lang="en-US" sz="48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df</a:t>
                      </a:r>
                      <a:r>
                        <a:rPr lang="kk-KZ" sz="3200" b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ішкі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62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7" y="476672"/>
            <a:ext cx="8748464" cy="5619328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/>
              <a:t>Натрий </a:t>
            </a:r>
            <a:r>
              <a:rPr lang="ru-RU" sz="1800" dirty="0" err="1"/>
              <a:t>нитропруссиді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дофамин - </a:t>
            </a:r>
            <a:r>
              <a:rPr lang="ru-RU" sz="1800" dirty="0" err="1"/>
              <a:t>бұл</a:t>
            </a:r>
            <a:r>
              <a:rPr lang="ru-RU" sz="1800" dirty="0"/>
              <a:t> миокард </a:t>
            </a:r>
            <a:r>
              <a:rPr lang="ru-RU" sz="1800" dirty="0" err="1"/>
              <a:t>инфарктісі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кеңінен</a:t>
            </a:r>
            <a:r>
              <a:rPr lang="ru-RU" sz="1800" dirty="0"/>
              <a:t> </a:t>
            </a:r>
            <a:r>
              <a:rPr lang="ru-RU" sz="1800" dirty="0" err="1"/>
              <a:t>қолданылатын</a:t>
            </a:r>
            <a:r>
              <a:rPr lang="ru-RU" sz="1800" dirty="0"/>
              <a:t> </a:t>
            </a:r>
            <a:r>
              <a:rPr lang="ru-RU" sz="1800" dirty="0" err="1"/>
              <a:t>дәрілер</a:t>
            </a:r>
            <a:r>
              <a:rPr lang="ru-RU" sz="1800" dirty="0"/>
              <a:t>. (Миокард </a:t>
            </a:r>
            <a:r>
              <a:rPr lang="ru-RU" sz="1800" dirty="0" err="1"/>
              <a:t>инфарктісі</a:t>
            </a:r>
            <a:r>
              <a:rPr lang="ru-RU" sz="1800" dirty="0"/>
              <a:t> </a:t>
            </a:r>
            <a:r>
              <a:rPr lang="ru-RU" sz="1800" dirty="0" err="1"/>
              <a:t>коронарлық</a:t>
            </a:r>
            <a:r>
              <a:rPr lang="ru-RU" sz="1800" dirty="0"/>
              <a:t> </a:t>
            </a:r>
            <a:r>
              <a:rPr lang="ru-RU" sz="1800" dirty="0" err="1"/>
              <a:t>артериялардың</a:t>
            </a:r>
            <a:r>
              <a:rPr lang="ru-RU" sz="1800" dirty="0"/>
              <a:t> </a:t>
            </a:r>
            <a:r>
              <a:rPr lang="ru-RU" sz="1800" dirty="0" err="1"/>
              <a:t>біреуінің</a:t>
            </a:r>
            <a:r>
              <a:rPr lang="ru-RU" sz="1800" dirty="0"/>
              <a:t> </a:t>
            </a:r>
            <a:r>
              <a:rPr lang="ru-RU" sz="1800" dirty="0" err="1"/>
              <a:t>бітелуі</a:t>
            </a:r>
            <a:r>
              <a:rPr lang="ru-RU" sz="1800" dirty="0"/>
              <a:t> </a:t>
            </a:r>
            <a:r>
              <a:rPr lang="ru-RU" sz="1800" dirty="0" err="1"/>
              <a:t>нәтижесінде</a:t>
            </a:r>
            <a:r>
              <a:rPr lang="ru-RU" sz="1800" dirty="0"/>
              <a:t> </a:t>
            </a:r>
            <a:r>
              <a:rPr lang="ru-RU" sz="1800" dirty="0" err="1"/>
              <a:t>дамиды</a:t>
            </a:r>
            <a:r>
              <a:rPr lang="ru-RU" sz="1800" dirty="0"/>
              <a:t>. </a:t>
            </a:r>
            <a:r>
              <a:rPr lang="ru-RU" sz="1800" dirty="0" err="1"/>
              <a:t>Қан</a:t>
            </a:r>
            <a:r>
              <a:rPr lang="ru-RU" sz="1800" dirty="0"/>
              <a:t> </a:t>
            </a:r>
            <a:r>
              <a:rPr lang="ru-RU" sz="1800" dirty="0" err="1"/>
              <a:t>миокардтың</a:t>
            </a:r>
            <a:r>
              <a:rPr lang="ru-RU" sz="1800" dirty="0"/>
              <a:t> </a:t>
            </a:r>
            <a:r>
              <a:rPr lang="ru-RU" sz="1800" dirty="0" err="1"/>
              <a:t>бір</a:t>
            </a:r>
            <a:r>
              <a:rPr lang="ru-RU" sz="1800" dirty="0"/>
              <a:t>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басқа</a:t>
            </a:r>
            <a:r>
              <a:rPr lang="ru-RU" sz="1800" dirty="0"/>
              <a:t> </a:t>
            </a:r>
            <a:r>
              <a:rPr lang="ru-RU" sz="1800" dirty="0" err="1"/>
              <a:t>бөлігіне</a:t>
            </a:r>
            <a:r>
              <a:rPr lang="ru-RU" sz="1800" dirty="0"/>
              <a:t> </a:t>
            </a:r>
            <a:r>
              <a:rPr lang="ru-RU" sz="1800" dirty="0" err="1"/>
              <a:t>ағып</a:t>
            </a:r>
            <a:r>
              <a:rPr lang="ru-RU" sz="1800" dirty="0"/>
              <a:t> </a:t>
            </a:r>
            <a:r>
              <a:rPr lang="ru-RU" sz="1800" dirty="0" err="1"/>
              <a:t>тоқтайды</a:t>
            </a:r>
            <a:r>
              <a:rPr lang="ru-RU" sz="1800" dirty="0"/>
              <a:t>, </a:t>
            </a:r>
            <a:r>
              <a:rPr lang="ru-RU" sz="1800" dirty="0" err="1"/>
              <a:t>нәтижесінде</a:t>
            </a:r>
            <a:r>
              <a:rPr lang="ru-RU" sz="1800" dirty="0"/>
              <a:t> </a:t>
            </a:r>
            <a:r>
              <a:rPr lang="ru-RU" sz="1800" dirty="0" err="1"/>
              <a:t>оттегі</a:t>
            </a:r>
            <a:r>
              <a:rPr lang="ru-RU" sz="1800" dirty="0"/>
              <a:t> </a:t>
            </a:r>
            <a:r>
              <a:rPr lang="ru-RU" sz="1800" dirty="0" err="1"/>
              <a:t>жетіспейді</a:t>
            </a:r>
            <a:r>
              <a:rPr lang="ru-RU" sz="1800" dirty="0"/>
              <a:t>.) Натрий </a:t>
            </a:r>
            <a:r>
              <a:rPr lang="ru-RU" sz="1800" dirty="0" err="1"/>
              <a:t>нитропруссиді</a:t>
            </a:r>
            <a:r>
              <a:rPr lang="ru-RU" sz="1800" dirty="0"/>
              <a:t> </a:t>
            </a:r>
            <a:r>
              <a:rPr lang="ru-RU" sz="1800" dirty="0" err="1"/>
              <a:t>жүректің</a:t>
            </a:r>
            <a:r>
              <a:rPr lang="ru-RU" sz="1800" dirty="0"/>
              <a:t> </a:t>
            </a:r>
            <a:r>
              <a:rPr lang="ru-RU" sz="1800" dirty="0" err="1"/>
              <a:t>жұмысын</a:t>
            </a:r>
            <a:r>
              <a:rPr lang="ru-RU" sz="1800" dirty="0"/>
              <a:t> </a:t>
            </a:r>
            <a:r>
              <a:rPr lang="ru-RU" sz="1800" dirty="0" err="1"/>
              <a:t>жеңілдетеді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сол</a:t>
            </a:r>
            <a:r>
              <a:rPr lang="ru-RU" sz="1800" dirty="0"/>
              <a:t> </a:t>
            </a:r>
            <a:r>
              <a:rPr lang="ru-RU" sz="1800" dirty="0" err="1"/>
              <a:t>арқылы</a:t>
            </a:r>
            <a:r>
              <a:rPr lang="ru-RU" sz="1800" dirty="0"/>
              <a:t> </a:t>
            </a:r>
            <a:r>
              <a:rPr lang="ru-RU" sz="1800" dirty="0" err="1"/>
              <a:t>миокардтағы</a:t>
            </a:r>
            <a:r>
              <a:rPr lang="ru-RU" sz="1800" dirty="0"/>
              <a:t> </a:t>
            </a:r>
            <a:r>
              <a:rPr lang="ru-RU" sz="1800" dirty="0" err="1"/>
              <a:t>оттегінің</a:t>
            </a:r>
            <a:r>
              <a:rPr lang="ru-RU" sz="1800" dirty="0"/>
              <a:t> </a:t>
            </a:r>
            <a:r>
              <a:rPr lang="ru-RU" sz="1800" dirty="0" err="1"/>
              <a:t>қажеттілігін</a:t>
            </a:r>
            <a:r>
              <a:rPr lang="ru-RU" sz="1800" dirty="0"/>
              <a:t> </a:t>
            </a:r>
            <a:r>
              <a:rPr lang="ru-RU" sz="1800" dirty="0" err="1"/>
              <a:t>азайтады</a:t>
            </a:r>
            <a:r>
              <a:rPr lang="ru-RU" sz="1800" dirty="0"/>
              <a:t>; </a:t>
            </a:r>
            <a:r>
              <a:rPr lang="ru-RU" sz="1800" dirty="0" err="1"/>
              <a:t>нәтижесінде</a:t>
            </a:r>
            <a:r>
              <a:rPr lang="ru-RU" sz="1800" dirty="0"/>
              <a:t> </a:t>
            </a:r>
            <a:r>
              <a:rPr lang="ru-RU" sz="1800" dirty="0" err="1"/>
              <a:t>қан</a:t>
            </a:r>
            <a:r>
              <a:rPr lang="ru-RU" sz="1800" dirty="0"/>
              <a:t> </a:t>
            </a:r>
            <a:r>
              <a:rPr lang="ru-RU" sz="1800" dirty="0" err="1"/>
              <a:t>жеткіліксіздігіне</a:t>
            </a:r>
            <a:r>
              <a:rPr lang="ru-RU" sz="1800" dirty="0"/>
              <a:t> </a:t>
            </a:r>
            <a:r>
              <a:rPr lang="ru-RU" sz="1800" dirty="0" err="1"/>
              <a:t>миокардтың</a:t>
            </a:r>
            <a:r>
              <a:rPr lang="ru-RU" sz="1800" dirty="0"/>
              <a:t> </a:t>
            </a:r>
            <a:r>
              <a:rPr lang="ru-RU" sz="1800" dirty="0" err="1"/>
              <a:t>төзімділігі</a:t>
            </a:r>
            <a:r>
              <a:rPr lang="ru-RU" sz="1800" dirty="0"/>
              <a:t> </a:t>
            </a:r>
            <a:r>
              <a:rPr lang="ru-RU" sz="1800" dirty="0" err="1"/>
              <a:t>артады</a:t>
            </a:r>
            <a:r>
              <a:rPr lang="ru-RU" sz="1800" dirty="0"/>
              <a:t>. Дофамин </a:t>
            </a:r>
            <a:r>
              <a:rPr lang="ru-RU" sz="1800" dirty="0" err="1"/>
              <a:t>қан</a:t>
            </a:r>
            <a:r>
              <a:rPr lang="ru-RU" sz="1800" dirty="0"/>
              <a:t> </a:t>
            </a:r>
            <a:r>
              <a:rPr lang="ru-RU" sz="1800" dirty="0" err="1"/>
              <a:t>қысымының</a:t>
            </a:r>
            <a:r>
              <a:rPr lang="ru-RU" sz="1800" dirty="0"/>
              <a:t> </a:t>
            </a:r>
            <a:r>
              <a:rPr lang="ru-RU" sz="1800" dirty="0" err="1"/>
              <a:t>төмендеуіне</a:t>
            </a:r>
            <a:r>
              <a:rPr lang="ru-RU" sz="1800" dirty="0"/>
              <a:t> </a:t>
            </a:r>
            <a:r>
              <a:rPr lang="ru-RU" sz="1800" dirty="0" err="1"/>
              <a:t>жол</a:t>
            </a:r>
            <a:r>
              <a:rPr lang="ru-RU" sz="1800" dirty="0"/>
              <a:t> </a:t>
            </a:r>
            <a:r>
              <a:rPr lang="ru-RU" sz="1800" dirty="0" err="1"/>
              <a:t>бермейді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қосымша</a:t>
            </a:r>
            <a:r>
              <a:rPr lang="ru-RU" sz="1800" dirty="0"/>
              <a:t> </a:t>
            </a:r>
            <a:r>
              <a:rPr lang="ru-RU" sz="1800" dirty="0" err="1"/>
              <a:t>тамырлар</a:t>
            </a:r>
            <a:r>
              <a:rPr lang="ru-RU" sz="1800" dirty="0"/>
              <a:t> (</a:t>
            </a:r>
            <a:r>
              <a:rPr lang="ru-RU" sz="1800" dirty="0" err="1" smtClean="0"/>
              <a:t>коллатеральдар</a:t>
            </a:r>
            <a:r>
              <a:rPr lang="ru-RU" sz="1800" dirty="0" smtClean="0"/>
              <a:t> </a:t>
            </a:r>
            <a:r>
              <a:rPr lang="ru-RU" sz="1800" dirty="0" err="1"/>
              <a:t>деп</a:t>
            </a:r>
            <a:r>
              <a:rPr lang="ru-RU" sz="1800" dirty="0"/>
              <a:t> </a:t>
            </a:r>
            <a:r>
              <a:rPr lang="ru-RU" sz="1800" dirty="0" err="1"/>
              <a:t>аталатын</a:t>
            </a:r>
            <a:r>
              <a:rPr lang="ru-RU" sz="1800" dirty="0"/>
              <a:t>) </a:t>
            </a:r>
            <a:r>
              <a:rPr lang="ru-RU" sz="1800" dirty="0" err="1"/>
              <a:t>арқылы</a:t>
            </a:r>
            <a:r>
              <a:rPr lang="ru-RU" sz="1800" dirty="0"/>
              <a:t> </a:t>
            </a:r>
            <a:r>
              <a:rPr lang="ru-RU" sz="1800" dirty="0" err="1"/>
              <a:t>зардап</a:t>
            </a:r>
            <a:r>
              <a:rPr lang="ru-RU" sz="1800" dirty="0"/>
              <a:t> </a:t>
            </a:r>
            <a:r>
              <a:rPr lang="ru-RU" sz="1800" dirty="0" err="1"/>
              <a:t>шеккен</a:t>
            </a:r>
            <a:r>
              <a:rPr lang="ru-RU" sz="1800" dirty="0"/>
              <a:t> </a:t>
            </a:r>
            <a:r>
              <a:rPr lang="ru-RU" sz="1800" dirty="0" err="1"/>
              <a:t>аймаққа</a:t>
            </a:r>
            <a:r>
              <a:rPr lang="ru-RU" sz="1800" dirty="0"/>
              <a:t> </a:t>
            </a:r>
            <a:r>
              <a:rPr lang="ru-RU" sz="1800" dirty="0" err="1"/>
              <a:t>қан</a:t>
            </a:r>
            <a:r>
              <a:rPr lang="ru-RU" sz="1800" dirty="0"/>
              <a:t> </a:t>
            </a:r>
            <a:r>
              <a:rPr lang="ru-RU" sz="1800" dirty="0" err="1"/>
              <a:t>ағынын</a:t>
            </a:r>
            <a:r>
              <a:rPr lang="ru-RU" sz="1800" dirty="0"/>
              <a:t> </a:t>
            </a:r>
            <a:r>
              <a:rPr lang="ru-RU" sz="1800" dirty="0" err="1"/>
              <a:t>арттырады</a:t>
            </a:r>
            <a:r>
              <a:rPr lang="ru-RU" sz="1800" dirty="0"/>
              <a:t>. </a:t>
            </a:r>
            <a:r>
              <a:rPr lang="ru-RU" sz="1800" dirty="0" err="1"/>
              <a:t>К.Шатни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басқалар</a:t>
            </a:r>
            <a:r>
              <a:rPr lang="ru-RU" sz="1800" dirty="0"/>
              <a:t> </a:t>
            </a:r>
            <a:r>
              <a:rPr lang="ru-RU" sz="1800" dirty="0" err="1"/>
              <a:t>бұл</a:t>
            </a:r>
            <a:r>
              <a:rPr lang="ru-RU" sz="1800" dirty="0"/>
              <a:t> </a:t>
            </a:r>
            <a:r>
              <a:rPr lang="ru-RU" sz="1800" dirty="0" err="1"/>
              <a:t>препараттардың</a:t>
            </a:r>
            <a:r>
              <a:rPr lang="ru-RU" sz="1800" dirty="0"/>
              <a:t> </a:t>
            </a:r>
            <a:r>
              <a:rPr lang="ru-RU" sz="1800" dirty="0" err="1"/>
              <a:t>тиімділігін</a:t>
            </a:r>
            <a:r>
              <a:rPr lang="ru-RU" sz="1800" dirty="0"/>
              <a:t> миокард </a:t>
            </a:r>
            <a:r>
              <a:rPr lang="ru-RU" sz="1800" dirty="0" err="1"/>
              <a:t>инфарктісі</a:t>
            </a:r>
            <a:r>
              <a:rPr lang="ru-RU" sz="1800" dirty="0"/>
              <a:t> бар </a:t>
            </a:r>
            <a:r>
              <a:rPr lang="ru-RU" sz="1800" dirty="0" err="1"/>
              <a:t>иттерге</a:t>
            </a:r>
            <a:r>
              <a:rPr lang="ru-RU" sz="1800" dirty="0"/>
              <a:t> </a:t>
            </a:r>
            <a:r>
              <a:rPr lang="ru-RU" sz="1800" dirty="0" err="1"/>
              <a:t>жүргізілген</a:t>
            </a:r>
            <a:r>
              <a:rPr lang="ru-RU" sz="1800" dirty="0"/>
              <a:t> </a:t>
            </a:r>
            <a:r>
              <a:rPr lang="ru-RU" sz="1800" dirty="0" err="1"/>
              <a:t>тәжірибелермен</a:t>
            </a:r>
            <a:r>
              <a:rPr lang="ru-RU" sz="1800" dirty="0"/>
              <a:t> </a:t>
            </a:r>
            <a:r>
              <a:rPr lang="ru-RU" sz="1800" dirty="0" err="1"/>
              <a:t>салыстырды</a:t>
            </a:r>
            <a:r>
              <a:rPr lang="ru-RU" sz="1800" dirty="0"/>
              <a:t>. Миокард </a:t>
            </a:r>
            <a:r>
              <a:rPr lang="ru-RU" sz="1800" dirty="0" err="1"/>
              <a:t>инфарктісі</a:t>
            </a:r>
            <a:r>
              <a:rPr lang="ru-RU" sz="1800" dirty="0"/>
              <a:t> </a:t>
            </a:r>
            <a:r>
              <a:rPr lang="ru-RU" sz="1800" dirty="0" err="1"/>
              <a:t>коронарлық</a:t>
            </a:r>
            <a:r>
              <a:rPr lang="ru-RU" sz="1800" dirty="0"/>
              <a:t> </a:t>
            </a:r>
            <a:r>
              <a:rPr lang="ru-RU" sz="1800" dirty="0" err="1"/>
              <a:t>артерияны</a:t>
            </a:r>
            <a:r>
              <a:rPr lang="ru-RU" sz="1800" dirty="0"/>
              <a:t> </a:t>
            </a:r>
            <a:r>
              <a:rPr lang="ru-RU" sz="1800" dirty="0" err="1"/>
              <a:t>байлау</a:t>
            </a:r>
            <a:r>
              <a:rPr lang="ru-RU" sz="1800" dirty="0"/>
              <a:t> </a:t>
            </a:r>
            <a:r>
              <a:rPr lang="ru-RU" sz="1800" dirty="0" err="1"/>
              <a:t>арқылы</a:t>
            </a:r>
            <a:r>
              <a:rPr lang="ru-RU" sz="1800" dirty="0"/>
              <a:t> </a:t>
            </a:r>
            <a:r>
              <a:rPr lang="ru-RU" sz="1800" dirty="0" err="1"/>
              <a:t>туындады</a:t>
            </a:r>
            <a:r>
              <a:rPr lang="ru-RU" sz="1800" dirty="0"/>
              <a:t>, </a:t>
            </a:r>
            <a:r>
              <a:rPr lang="ru-RU" sz="1800" dirty="0" err="1"/>
              <a:t>содан</a:t>
            </a:r>
            <a:r>
              <a:rPr lang="ru-RU" sz="1800" dirty="0"/>
              <a:t> </a:t>
            </a:r>
            <a:r>
              <a:rPr lang="ru-RU" sz="1800" dirty="0" err="1"/>
              <a:t>кейін</a:t>
            </a:r>
            <a:r>
              <a:rPr lang="ru-RU" sz="1800" dirty="0"/>
              <a:t> препарат </a:t>
            </a:r>
            <a:r>
              <a:rPr lang="ru-RU" sz="1800" dirty="0" err="1"/>
              <a:t>тағайындалды</a:t>
            </a:r>
            <a:r>
              <a:rPr lang="ru-RU" sz="1800" dirty="0"/>
              <a:t> (</a:t>
            </a:r>
            <a:r>
              <a:rPr lang="ru-RU" sz="1800" dirty="0" err="1"/>
              <a:t>бақылау</a:t>
            </a:r>
            <a:r>
              <a:rPr lang="ru-RU" sz="1800" dirty="0"/>
              <a:t> </a:t>
            </a:r>
            <a:r>
              <a:rPr lang="ru-RU" sz="1800" dirty="0" err="1"/>
              <a:t>тобының</a:t>
            </a:r>
            <a:r>
              <a:rPr lang="ru-RU" sz="1800" dirty="0"/>
              <a:t> </a:t>
            </a:r>
            <a:r>
              <a:rPr lang="ru-RU" sz="1800" dirty="0" err="1"/>
              <a:t>иттері</a:t>
            </a:r>
            <a:r>
              <a:rPr lang="ru-RU" sz="1800" dirty="0"/>
              <a:t> </a:t>
            </a:r>
            <a:r>
              <a:rPr lang="ru-RU" sz="1800" dirty="0" err="1" smtClean="0"/>
              <a:t>физиологиялы</a:t>
            </a:r>
            <a:r>
              <a:rPr lang="kk-KZ" sz="1800" dirty="0" smtClean="0"/>
              <a:t>қ ерітінді </a:t>
            </a:r>
            <a:r>
              <a:rPr lang="ru-RU" sz="1800" dirty="0" smtClean="0"/>
              <a:t> </a:t>
            </a:r>
            <a:r>
              <a:rPr lang="ru-RU" sz="1800" dirty="0" err="1"/>
              <a:t>ішті</a:t>
            </a:r>
            <a:r>
              <a:rPr lang="ru-RU" sz="1800" dirty="0"/>
              <a:t>).</a:t>
            </a:r>
          </a:p>
          <a:p>
            <a:pPr marL="0" indent="0">
              <a:buNone/>
            </a:pPr>
            <a:r>
              <a:rPr lang="ru-RU" sz="1800" dirty="0"/>
              <a:t>6 </a:t>
            </a:r>
            <a:r>
              <a:rPr lang="ru-RU" sz="1800" dirty="0" err="1"/>
              <a:t>сағаттан</a:t>
            </a:r>
            <a:r>
              <a:rPr lang="ru-RU" sz="1800" dirty="0"/>
              <a:t> </a:t>
            </a:r>
            <a:r>
              <a:rPr lang="ru-RU" sz="1800" dirty="0" err="1"/>
              <a:t>кейін</a:t>
            </a:r>
            <a:r>
              <a:rPr lang="ru-RU" sz="1800" dirty="0"/>
              <a:t> </a:t>
            </a:r>
            <a:r>
              <a:rPr lang="ru-RU" sz="1800" dirty="0" err="1"/>
              <a:t>иттер</a:t>
            </a:r>
            <a:r>
              <a:rPr lang="ru-RU" sz="1800" dirty="0"/>
              <a:t> </a:t>
            </a:r>
            <a:r>
              <a:rPr lang="ru-RU" sz="1800" dirty="0" err="1"/>
              <a:t>өлтіріліп</a:t>
            </a:r>
            <a:r>
              <a:rPr lang="ru-RU" sz="1800" dirty="0"/>
              <a:t>, </a:t>
            </a:r>
            <a:r>
              <a:rPr lang="ru-RU" sz="1800" dirty="0" err="1"/>
              <a:t>миокардтың</a:t>
            </a:r>
            <a:r>
              <a:rPr lang="ru-RU" sz="1800" dirty="0"/>
              <a:t> </a:t>
            </a:r>
            <a:r>
              <a:rPr lang="ru-RU" sz="1800" dirty="0" err="1"/>
              <a:t>зардап</a:t>
            </a:r>
            <a:r>
              <a:rPr lang="ru-RU" sz="1800" dirty="0"/>
              <a:t> </a:t>
            </a:r>
            <a:r>
              <a:rPr lang="ru-RU" sz="1800" dirty="0" err="1"/>
              <a:t>шеккен</a:t>
            </a:r>
            <a:r>
              <a:rPr lang="ru-RU" sz="1800" dirty="0"/>
              <a:t> </a:t>
            </a:r>
            <a:r>
              <a:rPr lang="ru-RU" sz="1800" dirty="0" err="1"/>
              <a:t>аймағын</a:t>
            </a:r>
            <a:r>
              <a:rPr lang="ru-RU" sz="1800" dirty="0"/>
              <a:t> </a:t>
            </a:r>
            <a:r>
              <a:rPr lang="ru-RU" sz="1800" dirty="0" err="1"/>
              <a:t>өлшеді</a:t>
            </a:r>
            <a:r>
              <a:rPr lang="ru-RU" sz="1800" dirty="0"/>
              <a:t>, </a:t>
            </a:r>
            <a:r>
              <a:rPr lang="ru-RU" sz="1800" dirty="0" err="1"/>
              <a:t>нәтиже</a:t>
            </a:r>
            <a:r>
              <a:rPr lang="ru-RU" sz="1800" dirty="0"/>
              <a:t> </a:t>
            </a:r>
            <a:r>
              <a:rPr lang="ru-RU" sz="1800" dirty="0" err="1"/>
              <a:t>сол</a:t>
            </a:r>
            <a:r>
              <a:rPr lang="ru-RU" sz="1800" dirty="0"/>
              <a:t> </a:t>
            </a:r>
            <a:r>
              <a:rPr lang="ru-RU" sz="1800" dirty="0" err="1"/>
              <a:t>жақ</a:t>
            </a:r>
            <a:r>
              <a:rPr lang="ru-RU" sz="1800" dirty="0"/>
              <a:t> </a:t>
            </a:r>
            <a:r>
              <a:rPr lang="ru-RU" sz="1800" dirty="0" err="1"/>
              <a:t>қарыншаның</a:t>
            </a:r>
            <a:r>
              <a:rPr lang="ru-RU" sz="1800" dirty="0"/>
              <a:t> </a:t>
            </a:r>
            <a:r>
              <a:rPr lang="ru-RU" sz="1800" dirty="0" err="1"/>
              <a:t>салмағына</a:t>
            </a:r>
            <a:r>
              <a:rPr lang="ru-RU" sz="1800" dirty="0"/>
              <a:t> </a:t>
            </a:r>
            <a:r>
              <a:rPr lang="ru-RU" sz="1800" dirty="0" err="1"/>
              <a:t>пайыз</a:t>
            </a:r>
            <a:r>
              <a:rPr lang="ru-RU" sz="1800" dirty="0"/>
              <a:t> </a:t>
            </a:r>
            <a:r>
              <a:rPr lang="ru-RU" sz="1800" dirty="0" err="1"/>
              <a:t>түрінде</a:t>
            </a:r>
            <a:r>
              <a:rPr lang="ru-RU" sz="1800" dirty="0"/>
              <a:t> </a:t>
            </a:r>
            <a:r>
              <a:rPr lang="ru-RU" sz="1800" dirty="0" err="1"/>
              <a:t>көрсетілген</a:t>
            </a:r>
            <a:r>
              <a:rPr lang="ru-RU" sz="1800" dirty="0"/>
              <a:t>. </a:t>
            </a:r>
            <a:r>
              <a:rPr lang="ru-RU" sz="1800" dirty="0" err="1"/>
              <a:t>Әр</a:t>
            </a:r>
            <a:r>
              <a:rPr lang="ru-RU" sz="1800" dirty="0"/>
              <a:t> </a:t>
            </a:r>
            <a:r>
              <a:rPr lang="ru-RU" sz="1800" dirty="0" err="1"/>
              <a:t>ит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дәрі</a:t>
            </a:r>
            <a:r>
              <a:rPr lang="ru-RU" sz="1800" dirty="0"/>
              <a:t> </a:t>
            </a:r>
            <a:r>
              <a:rPr lang="ru-RU" sz="1800" dirty="0" err="1"/>
              <a:t>кездейсоқ</a:t>
            </a:r>
            <a:r>
              <a:rPr lang="ru-RU" sz="1800" dirty="0"/>
              <a:t> </a:t>
            </a:r>
            <a:r>
              <a:rPr lang="ru-RU" sz="1800" dirty="0" err="1"/>
              <a:t>таңдалды</a:t>
            </a:r>
            <a:r>
              <a:rPr lang="ru-RU" sz="1800" dirty="0"/>
              <a:t>. </a:t>
            </a:r>
            <a:r>
              <a:rPr lang="ru-RU" sz="1800" dirty="0" err="1"/>
              <a:t>Миокардты</a:t>
            </a:r>
            <a:r>
              <a:rPr lang="ru-RU" sz="1800" dirty="0"/>
              <a:t> </a:t>
            </a:r>
            <a:r>
              <a:rPr lang="ru-RU" sz="1800" dirty="0" err="1"/>
              <a:t>өлшеген</a:t>
            </a:r>
            <a:r>
              <a:rPr lang="ru-RU" sz="1800" dirty="0"/>
              <a:t> </a:t>
            </a:r>
            <a:r>
              <a:rPr lang="ru-RU" sz="1800" dirty="0" err="1"/>
              <a:t>зерттеуші</a:t>
            </a:r>
            <a:r>
              <a:rPr lang="ru-RU" sz="1800" dirty="0"/>
              <a:t> </a:t>
            </a:r>
            <a:r>
              <a:rPr lang="ru-RU" sz="1800" dirty="0" err="1"/>
              <a:t>итке</a:t>
            </a:r>
            <a:r>
              <a:rPr lang="ru-RU" sz="1800" dirty="0"/>
              <a:t> </a:t>
            </a:r>
            <a:r>
              <a:rPr lang="ru-RU" sz="1800" dirty="0" err="1"/>
              <a:t>қандай</a:t>
            </a:r>
            <a:r>
              <a:rPr lang="ru-RU" sz="1800" dirty="0"/>
              <a:t> препарат </a:t>
            </a:r>
            <a:r>
              <a:rPr lang="ru-RU" sz="1800" dirty="0" err="1"/>
              <a:t>тағайындалғанын</a:t>
            </a:r>
            <a:r>
              <a:rPr lang="ru-RU" sz="1800" dirty="0"/>
              <a:t> </a:t>
            </a:r>
            <a:r>
              <a:rPr lang="ru-RU" sz="1800" dirty="0" err="1"/>
              <a:t>білмеді</a:t>
            </a:r>
            <a:r>
              <a:rPr lang="ru-RU" sz="1800" dirty="0"/>
              <a:t>. </a:t>
            </a:r>
            <a:r>
              <a:rPr lang="ru-RU" sz="1800" dirty="0" err="1"/>
              <a:t>Алынған</a:t>
            </a:r>
            <a:r>
              <a:rPr lang="ru-RU" sz="1800" dirty="0"/>
              <a:t> </a:t>
            </a:r>
            <a:r>
              <a:rPr lang="ru-RU" sz="1800" dirty="0" err="1"/>
              <a:t>мәліметтер</a:t>
            </a:r>
            <a:r>
              <a:rPr lang="ru-RU" sz="1800" dirty="0"/>
              <a:t> </a:t>
            </a:r>
            <a:r>
              <a:rPr lang="ru-RU" sz="1800" dirty="0" err="1"/>
              <a:t>кестеде</a:t>
            </a:r>
            <a:r>
              <a:rPr lang="ru-RU" sz="1800" dirty="0"/>
              <a:t> </a:t>
            </a:r>
            <a:r>
              <a:rPr lang="ru-RU" sz="1800" dirty="0" err="1"/>
              <a:t>көрсетілген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6041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AD4AB0-9815-49D1-B9DB-198BEB207BED}" type="slidenum">
              <a:rPr lang="ru-RU" smtClean="0"/>
              <a:pPr>
                <a:defRPr/>
              </a:pPr>
              <a:t>33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661975"/>
              </p:ext>
            </p:extLst>
          </p:nvPr>
        </p:nvGraphicFramePr>
        <p:xfrm>
          <a:off x="539552" y="620687"/>
          <a:ext cx="8280920" cy="511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230"/>
                <a:gridCol w="2070230"/>
                <a:gridCol w="2070230"/>
                <a:gridCol w="2070230"/>
              </a:tblGrid>
              <a:tr h="17013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</a:rPr>
                        <a:t>Миокардтың зақымдалған</a:t>
                      </a:r>
                      <a:r>
                        <a:rPr lang="kk-KZ" baseline="0" dirty="0" smtClean="0">
                          <a:solidFill>
                            <a:schemeClr val="tx1"/>
                          </a:solidFill>
                        </a:rPr>
                        <a:t> салмағының сол жақ қарыншаның салмағына қатынасы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361">
                <a:tc>
                  <a:txBody>
                    <a:bodyPr/>
                    <a:lstStyle/>
                    <a:p>
                      <a:r>
                        <a:rPr lang="kk-KZ" dirty="0" smtClean="0"/>
                        <a:t>Топ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Жануарлар саны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Орташа шама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mtClean="0"/>
                        <a:t>Стандарттық қате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257">
                <a:tc>
                  <a:txBody>
                    <a:bodyPr/>
                    <a:lstStyle/>
                    <a:p>
                      <a:r>
                        <a:rPr lang="kk-KZ" dirty="0" smtClean="0"/>
                        <a:t>Бақылау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361">
                <a:tc>
                  <a:txBody>
                    <a:bodyPr/>
                    <a:lstStyle/>
                    <a:p>
                      <a:r>
                        <a:rPr lang="kk-KZ" dirty="0" smtClean="0"/>
                        <a:t>Дофамин </a:t>
                      </a:r>
                      <a:r>
                        <a:rPr lang="kk-KZ" dirty="0" smtClean="0"/>
                        <a:t>үлкен</a:t>
                      </a:r>
                      <a:r>
                        <a:rPr lang="kk-KZ" baseline="0" dirty="0" smtClean="0"/>
                        <a:t> </a:t>
                      </a:r>
                      <a:r>
                        <a:rPr lang="kk-KZ" baseline="0" dirty="0" smtClean="0"/>
                        <a:t>доза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361">
                <a:tc>
                  <a:txBody>
                    <a:bodyPr/>
                    <a:lstStyle/>
                    <a:p>
                      <a:r>
                        <a:rPr lang="kk-KZ" dirty="0" smtClean="0"/>
                        <a:t>Дофамин </a:t>
                      </a:r>
                      <a:r>
                        <a:rPr lang="kk-KZ" dirty="0" smtClean="0"/>
                        <a:t>кіші </a:t>
                      </a:r>
                      <a:r>
                        <a:rPr lang="kk-KZ" dirty="0" smtClean="0"/>
                        <a:t>доза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361">
                <a:tc>
                  <a:txBody>
                    <a:bodyPr/>
                    <a:lstStyle/>
                    <a:p>
                      <a:r>
                        <a:rPr lang="kk-KZ" dirty="0" smtClean="0"/>
                        <a:t>Нитропруссид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3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0E5301-4C38-4907-93F3-5033FD416248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6437312" cy="762000"/>
          </a:xfrm>
        </p:spPr>
        <p:txBody>
          <a:bodyPr/>
          <a:lstStyle/>
          <a:p>
            <a:pPr eaLnBrk="1" hangingPunct="1"/>
            <a:r>
              <a:rPr lang="ru-RU" dirty="0" err="1"/>
              <a:t>Бұл</a:t>
            </a:r>
            <a:r>
              <a:rPr lang="ru-RU" dirty="0"/>
              <a:t> не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?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110537" cy="41767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dirty="0" err="1" smtClean="0"/>
              <a:t>Тәуелді</a:t>
            </a:r>
            <a:r>
              <a:rPr lang="ru-RU" sz="2800" dirty="0" smtClean="0"/>
              <a:t> </a:t>
            </a:r>
            <a:r>
              <a:rPr lang="ru-RU" sz="2800" dirty="0" err="1"/>
              <a:t>белгіге</a:t>
            </a:r>
            <a:r>
              <a:rPr lang="ru-RU" sz="2800" dirty="0"/>
              <a:t> </a:t>
            </a:r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немесе</a:t>
            </a:r>
            <a:r>
              <a:rPr lang="ru-RU" sz="2800" dirty="0"/>
              <a:t> </a:t>
            </a:r>
            <a:r>
              <a:rPr lang="ru-RU" sz="2800" dirty="0" err="1"/>
              <a:t>бірнеше</a:t>
            </a:r>
            <a:r>
              <a:rPr lang="ru-RU" sz="2800" dirty="0"/>
              <a:t> </a:t>
            </a:r>
            <a:r>
              <a:rPr lang="ru-RU" sz="2800" dirty="0" err="1"/>
              <a:t>факторлардың</a:t>
            </a:r>
            <a:r>
              <a:rPr lang="ru-RU" sz="2800" dirty="0"/>
              <a:t> (</a:t>
            </a:r>
            <a:r>
              <a:rPr lang="ru-RU" sz="2800" dirty="0" err="1"/>
              <a:t>әсерлердің</a:t>
            </a:r>
            <a:r>
              <a:rPr lang="ru-RU" sz="2800" dirty="0"/>
              <a:t>) </a:t>
            </a:r>
            <a:r>
              <a:rPr lang="ru-RU" sz="2800" dirty="0" err="1"/>
              <a:t>әсер</a:t>
            </a:r>
            <a:r>
              <a:rPr lang="ru-RU" sz="2800" dirty="0"/>
              <a:t> </a:t>
            </a:r>
            <a:r>
              <a:rPr lang="ru-RU" sz="2800" dirty="0" err="1"/>
              <a:t>ету</a:t>
            </a:r>
            <a:r>
              <a:rPr lang="ru-RU" sz="2800" dirty="0"/>
              <a:t> </a:t>
            </a:r>
            <a:r>
              <a:rPr lang="ru-RU" sz="2800" dirty="0" err="1"/>
              <a:t>күшін</a:t>
            </a:r>
            <a:r>
              <a:rPr lang="ru-RU" sz="2800" dirty="0"/>
              <a:t> </a:t>
            </a:r>
            <a:r>
              <a:rPr lang="ru-RU" sz="2800" dirty="0" err="1"/>
              <a:t>сандық</a:t>
            </a:r>
            <a:r>
              <a:rPr lang="ru-RU" sz="2800" dirty="0"/>
              <a:t> </a:t>
            </a:r>
            <a:r>
              <a:rPr lang="ru-RU" sz="2800" dirty="0" err="1"/>
              <a:t>өлшеу</a:t>
            </a:r>
            <a:r>
              <a:rPr lang="ru-RU" sz="2800" dirty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err="1"/>
              <a:t>Тәуелді</a:t>
            </a:r>
            <a:r>
              <a:rPr lang="ru-RU" sz="2800" dirty="0"/>
              <a:t> </a:t>
            </a:r>
            <a:r>
              <a:rPr lang="ru-RU" sz="2800" dirty="0" err="1" smtClean="0"/>
              <a:t>белгіге</a:t>
            </a:r>
            <a:r>
              <a:rPr lang="ru-RU" sz="2800" dirty="0" smtClean="0"/>
              <a:t> </a:t>
            </a:r>
            <a:r>
              <a:rPr lang="ru-RU" sz="2800" dirty="0" err="1"/>
              <a:t>факторлардың</a:t>
            </a:r>
            <a:r>
              <a:rPr lang="ru-RU" sz="2800" dirty="0"/>
              <a:t> </a:t>
            </a:r>
            <a:r>
              <a:rPr lang="ru-RU" sz="2800" dirty="0" err="1"/>
              <a:t>әсер</a:t>
            </a:r>
            <a:r>
              <a:rPr lang="ru-RU" sz="2800" dirty="0"/>
              <a:t> </a:t>
            </a:r>
            <a:r>
              <a:rPr lang="ru-RU" sz="2800" dirty="0" err="1"/>
              <a:t>ету</a:t>
            </a:r>
            <a:r>
              <a:rPr lang="ru-RU" sz="2800" dirty="0"/>
              <a:t> </a:t>
            </a:r>
            <a:r>
              <a:rPr lang="ru-RU" sz="2800" dirty="0" err="1" smtClean="0"/>
              <a:t>дәлелдігін</a:t>
            </a:r>
            <a:r>
              <a:rPr lang="ru-RU" sz="2800" dirty="0" smtClean="0"/>
              <a:t> </a:t>
            </a:r>
            <a:r>
              <a:rPr lang="ru-RU" sz="2800" dirty="0" err="1" smtClean="0"/>
              <a:t>анықтау</a:t>
            </a:r>
            <a:r>
              <a:rPr lang="ru-RU" sz="2800" dirty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/>
              <a:t>Жеке (</a:t>
            </a:r>
            <a:r>
              <a:rPr lang="ru-RU" sz="2800" dirty="0" err="1"/>
              <a:t>топтық</a:t>
            </a:r>
            <a:r>
              <a:rPr lang="ru-RU" sz="2800" dirty="0"/>
              <a:t>) </a:t>
            </a:r>
            <a:r>
              <a:rPr lang="ru-RU" sz="2800" dirty="0" err="1" smtClean="0"/>
              <a:t>орташалардың</a:t>
            </a:r>
            <a:r>
              <a:rPr lang="ru-RU" sz="2800" dirty="0" smtClean="0"/>
              <a:t> </a:t>
            </a:r>
            <a:r>
              <a:rPr lang="ru-RU" sz="2800" dirty="0" err="1" smtClean="0"/>
              <a:t>айырмашылығын</a:t>
            </a:r>
            <a:r>
              <a:rPr lang="ru-RU" sz="2800" dirty="0" smtClean="0"/>
              <a:t> </a:t>
            </a:r>
            <a:r>
              <a:rPr lang="ru-RU" sz="2800" dirty="0" err="1" smtClean="0"/>
              <a:t>бағалау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97E4E8-F03C-46EE-BCC9-B79E1E24C3CC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3987800" cy="762000"/>
          </a:xfrm>
        </p:spPr>
        <p:txBody>
          <a:bodyPr/>
          <a:lstStyle/>
          <a:p>
            <a:pPr eaLnBrk="1" hangingPunct="1"/>
            <a:r>
              <a:rPr lang="ru-RU" dirty="0" err="1"/>
              <a:t>Қолдану</a:t>
            </a:r>
            <a:endParaRPr lang="ru-RU" dirty="0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916113"/>
            <a:ext cx="7894265" cy="37449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200" dirty="0" err="1"/>
              <a:t>Медициналық</a:t>
            </a:r>
            <a:r>
              <a:rPr lang="ru-RU" sz="2200" dirty="0"/>
              <a:t> </a:t>
            </a:r>
            <a:r>
              <a:rPr lang="ru-RU" sz="2200" dirty="0" err="1"/>
              <a:t>ғылымдар</a:t>
            </a:r>
            <a:r>
              <a:rPr lang="ru-RU" sz="2200" dirty="0"/>
              <a:t> (эпидемиология, </a:t>
            </a:r>
            <a:r>
              <a:rPr lang="ru-RU" sz="2200" dirty="0" err="1" smtClean="0"/>
              <a:t>гигиена,денсаулық</a:t>
            </a:r>
            <a:r>
              <a:rPr lang="ru-RU" sz="2200" dirty="0" smtClean="0"/>
              <a:t> </a:t>
            </a:r>
            <a:r>
              <a:rPr lang="ru-RU" sz="2200" dirty="0" err="1"/>
              <a:t>сақтау</a:t>
            </a:r>
            <a:r>
              <a:rPr lang="ru-RU" sz="2200" dirty="0"/>
              <a:t> </a:t>
            </a:r>
            <a:r>
              <a:rPr lang="ru-RU" sz="2200" dirty="0" err="1"/>
              <a:t>ұйымы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т.б</a:t>
            </a:r>
            <a:r>
              <a:rPr lang="ru-RU" sz="2200" dirty="0"/>
              <a:t>.)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dirty="0" err="1"/>
              <a:t>Клиникалық</a:t>
            </a:r>
            <a:r>
              <a:rPr lang="ru-RU" sz="2200" dirty="0"/>
              <a:t> </a:t>
            </a:r>
            <a:r>
              <a:rPr lang="ru-RU" sz="2200" dirty="0" err="1"/>
              <a:t>ғылымдар</a:t>
            </a:r>
            <a:r>
              <a:rPr lang="ru-RU" sz="2200" dirty="0"/>
              <a:t> </a:t>
            </a:r>
            <a:r>
              <a:rPr lang="ru-RU" sz="2200" dirty="0" smtClean="0"/>
              <a:t>(</a:t>
            </a:r>
            <a:r>
              <a:rPr lang="ru-RU" sz="2200" dirty="0" err="1" smtClean="0"/>
              <a:t>емдеу</a:t>
            </a:r>
            <a:r>
              <a:rPr lang="ru-RU" sz="2200" dirty="0" smtClean="0"/>
              <a:t> </a:t>
            </a:r>
            <a:r>
              <a:rPr lang="ru-RU" sz="2200" dirty="0" err="1" smtClean="0"/>
              <a:t>ісі</a:t>
            </a:r>
            <a:r>
              <a:rPr lang="ru-RU" sz="2200" dirty="0" smtClean="0"/>
              <a:t>, </a:t>
            </a:r>
            <a:r>
              <a:rPr lang="ru-RU" sz="2200" dirty="0"/>
              <a:t>педиатрия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т.б</a:t>
            </a:r>
            <a:r>
              <a:rPr lang="ru-RU" sz="2200" dirty="0"/>
              <a:t>.)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dirty="0" err="1"/>
              <a:t>Жаратылыстану</a:t>
            </a:r>
            <a:r>
              <a:rPr lang="ru-RU" sz="2200" dirty="0"/>
              <a:t> </a:t>
            </a:r>
            <a:r>
              <a:rPr lang="ru-RU" sz="2200" dirty="0" err="1"/>
              <a:t>ғылымдары</a:t>
            </a:r>
            <a:r>
              <a:rPr lang="ru-RU" sz="2200" dirty="0"/>
              <a:t> (физика, химия, биология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т.б</a:t>
            </a:r>
            <a:r>
              <a:rPr lang="ru-RU" sz="2200" dirty="0"/>
              <a:t>.)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dirty="0" err="1"/>
              <a:t>Әлеуметтік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гуманитарлық</a:t>
            </a:r>
            <a:r>
              <a:rPr lang="ru-RU" sz="2200" dirty="0"/>
              <a:t> </a:t>
            </a:r>
            <a:r>
              <a:rPr lang="ru-RU" sz="2200" dirty="0" err="1"/>
              <a:t>ғылымдар</a:t>
            </a:r>
            <a:r>
              <a:rPr lang="ru-RU" sz="2200" dirty="0"/>
              <a:t> (экономика, </a:t>
            </a:r>
            <a:r>
              <a:rPr lang="ru-RU" sz="2200" dirty="0" err="1"/>
              <a:t>әлеуметтану</a:t>
            </a:r>
            <a:r>
              <a:rPr lang="ru-RU" sz="2200" dirty="0"/>
              <a:t>, педагогика, психология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т.б</a:t>
            </a:r>
            <a:r>
              <a:rPr lang="ru-RU" sz="2200" dirty="0"/>
              <a:t>.)</a:t>
            </a:r>
            <a:r>
              <a:rPr lang="ru-RU" sz="2200" dirty="0" smtClean="0">
                <a:solidFill>
                  <a:srgbClr val="3333CC"/>
                </a:solidFill>
              </a:rPr>
              <a:t>	</a:t>
            </a:r>
          </a:p>
          <a:p>
            <a:pPr marL="0" indent="354013" eaLnBrk="1" hangingPunct="1">
              <a:lnSpc>
                <a:spcPct val="90000"/>
              </a:lnSpc>
              <a:buNone/>
            </a:pPr>
            <a:r>
              <a:rPr lang="ru-RU" sz="2200" dirty="0" err="1">
                <a:solidFill>
                  <a:srgbClr val="3333CC"/>
                </a:solidFill>
              </a:rPr>
              <a:t>Мысал</a:t>
            </a:r>
            <a:r>
              <a:rPr lang="ru-RU" sz="2200" dirty="0">
                <a:solidFill>
                  <a:srgbClr val="3333CC"/>
                </a:solidFill>
              </a:rPr>
              <a:t>: </a:t>
            </a:r>
            <a:r>
              <a:rPr lang="ru-RU" sz="2200" dirty="0" err="1">
                <a:solidFill>
                  <a:srgbClr val="3333CC"/>
                </a:solidFill>
              </a:rPr>
              <a:t>диабеттің</a:t>
            </a:r>
            <a:r>
              <a:rPr lang="ru-RU" sz="2200" dirty="0">
                <a:solidFill>
                  <a:srgbClr val="3333CC"/>
                </a:solidFill>
              </a:rPr>
              <a:t> </a:t>
            </a:r>
            <a:r>
              <a:rPr lang="ru-RU" sz="2200" dirty="0" err="1">
                <a:solidFill>
                  <a:srgbClr val="3333CC"/>
                </a:solidFill>
              </a:rPr>
              <a:t>этникалық</a:t>
            </a:r>
            <a:r>
              <a:rPr lang="ru-RU" sz="2200" dirty="0">
                <a:solidFill>
                  <a:srgbClr val="3333CC"/>
                </a:solidFill>
              </a:rPr>
              <a:t> </a:t>
            </a:r>
            <a:r>
              <a:rPr lang="ru-RU" sz="2200" dirty="0" err="1">
                <a:solidFill>
                  <a:srgbClr val="3333CC"/>
                </a:solidFill>
              </a:rPr>
              <a:t>топтар</a:t>
            </a:r>
            <a:r>
              <a:rPr lang="ru-RU" sz="2200" dirty="0">
                <a:solidFill>
                  <a:srgbClr val="3333CC"/>
                </a:solidFill>
              </a:rPr>
              <a:t> </a:t>
            </a:r>
            <a:r>
              <a:rPr lang="ru-RU" sz="2200" dirty="0" err="1">
                <a:solidFill>
                  <a:srgbClr val="3333CC"/>
                </a:solidFill>
              </a:rPr>
              <a:t>арасында</a:t>
            </a:r>
            <a:r>
              <a:rPr lang="ru-RU" sz="2200" dirty="0">
                <a:solidFill>
                  <a:srgbClr val="3333CC"/>
                </a:solidFill>
              </a:rPr>
              <a:t> </a:t>
            </a:r>
            <a:r>
              <a:rPr lang="ru-RU" sz="2200" dirty="0" err="1">
                <a:solidFill>
                  <a:srgbClr val="3333CC"/>
                </a:solidFill>
              </a:rPr>
              <a:t>таралуында</a:t>
            </a:r>
            <a:r>
              <a:rPr lang="ru-RU" sz="2200" dirty="0">
                <a:solidFill>
                  <a:srgbClr val="3333CC"/>
                </a:solidFill>
              </a:rPr>
              <a:t> </a:t>
            </a:r>
            <a:r>
              <a:rPr lang="ru-RU" sz="2200" dirty="0" err="1">
                <a:solidFill>
                  <a:srgbClr val="3333CC"/>
                </a:solidFill>
              </a:rPr>
              <a:t>айтарлықтай</a:t>
            </a:r>
            <a:r>
              <a:rPr lang="ru-RU" sz="2200" dirty="0">
                <a:solidFill>
                  <a:srgbClr val="3333CC"/>
                </a:solidFill>
              </a:rPr>
              <a:t> </a:t>
            </a:r>
            <a:r>
              <a:rPr lang="ru-RU" sz="2200" dirty="0" err="1">
                <a:solidFill>
                  <a:srgbClr val="3333CC"/>
                </a:solidFill>
              </a:rPr>
              <a:t>айырмашылық</a:t>
            </a:r>
            <a:r>
              <a:rPr lang="ru-RU" sz="2200" dirty="0">
                <a:solidFill>
                  <a:srgbClr val="3333CC"/>
                </a:solidFill>
              </a:rPr>
              <a:t> бар </a:t>
            </a:r>
            <a:r>
              <a:rPr lang="ru-RU" sz="2200" dirty="0" err="1">
                <a:solidFill>
                  <a:srgbClr val="3333CC"/>
                </a:solidFill>
              </a:rPr>
              <a:t>ма</a:t>
            </a:r>
            <a:r>
              <a:rPr lang="ru-RU" sz="2200" dirty="0">
                <a:solidFill>
                  <a:srgbClr val="3333CC"/>
                </a:solidFill>
              </a:rPr>
              <a:t>?</a:t>
            </a:r>
            <a:endParaRPr lang="ru-RU" sz="2200" dirty="0" smtClean="0">
              <a:solidFill>
                <a:srgbClr val="33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F4757-CF02-49E9-B658-1BB109DCF366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465138"/>
            <a:ext cx="4022725" cy="701675"/>
          </a:xfrm>
        </p:spPr>
        <p:txBody>
          <a:bodyPr/>
          <a:lstStyle/>
          <a:p>
            <a:pPr algn="ctr" eaLnBrk="1" hangingPunct="1"/>
            <a:r>
              <a:rPr lang="ru-RU" sz="4000" dirty="0" err="1"/>
              <a:t>Талаптар</a:t>
            </a:r>
            <a:endParaRPr lang="ru-RU" sz="4000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8840"/>
            <a:ext cx="8353176" cy="460881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2200" dirty="0" err="1" smtClean="0"/>
              <a:t>Таңдама</a:t>
            </a:r>
            <a:r>
              <a:rPr lang="ru-RU" sz="2200" dirty="0" smtClean="0"/>
              <a:t> </a:t>
            </a:r>
            <a:r>
              <a:rPr lang="ru-RU" sz="2200" dirty="0" err="1" smtClean="0"/>
              <a:t>деректерін</a:t>
            </a:r>
            <a:r>
              <a:rPr lang="ru-RU" sz="2200" dirty="0" smtClean="0"/>
              <a:t> </a:t>
            </a:r>
            <a:r>
              <a:rPr lang="ru-RU" sz="2200" dirty="0" err="1" smtClean="0"/>
              <a:t>топтау</a:t>
            </a:r>
            <a:endParaRPr lang="ru-RU" sz="2200" dirty="0" smtClean="0"/>
          </a:p>
          <a:p>
            <a:pPr algn="just" eaLnBrk="1" hangingPunct="1">
              <a:lnSpc>
                <a:spcPct val="80000"/>
              </a:lnSpc>
            </a:pPr>
            <a:endParaRPr lang="ru-RU" sz="2200" dirty="0" smtClean="0"/>
          </a:p>
          <a:p>
            <a:pPr algn="just" eaLnBrk="1" hangingPunct="1">
              <a:lnSpc>
                <a:spcPct val="80000"/>
              </a:lnSpc>
            </a:pPr>
            <a:r>
              <a:rPr lang="ru-RU" sz="2200" dirty="0" err="1" smtClean="0"/>
              <a:t>Таңдама</a:t>
            </a:r>
            <a:r>
              <a:rPr lang="ru-RU" sz="2200" dirty="0" smtClean="0"/>
              <a:t> </a:t>
            </a:r>
            <a:r>
              <a:rPr lang="ru-RU" sz="2200" dirty="0" err="1" smtClean="0"/>
              <a:t>алынған</a:t>
            </a:r>
            <a:r>
              <a:rPr lang="en-US" sz="2200" dirty="0" smtClean="0"/>
              <a:t> </a:t>
            </a:r>
            <a:r>
              <a:rPr lang="ru-RU" sz="2200" dirty="0" err="1" smtClean="0"/>
              <a:t>жиынты</a:t>
            </a:r>
            <a:r>
              <a:rPr lang="kk-KZ" sz="2200" dirty="0" smtClean="0"/>
              <a:t>қ</a:t>
            </a:r>
            <a:r>
              <a:rPr lang="ru-RU" sz="2200" dirty="0" smtClean="0"/>
              <a:t> </a:t>
            </a:r>
            <a:r>
              <a:rPr lang="ru-RU" sz="2200" dirty="0" err="1" smtClean="0"/>
              <a:t>қалыпты</a:t>
            </a:r>
            <a:r>
              <a:rPr lang="ru-RU" sz="2200" dirty="0" smtClean="0"/>
              <a:t> </a:t>
            </a:r>
            <a:r>
              <a:rPr lang="ru-RU" sz="2200" dirty="0" err="1" smtClean="0"/>
              <a:t>немесе</a:t>
            </a:r>
            <a:r>
              <a:rPr lang="ru-RU" sz="2200" dirty="0" smtClean="0"/>
              <a:t> </a:t>
            </a:r>
            <a:r>
              <a:rPr lang="ru-RU" sz="2200" dirty="0" err="1" smtClean="0"/>
              <a:t>қалыптыға</a:t>
            </a:r>
            <a:r>
              <a:rPr lang="ru-RU" sz="2200" dirty="0" smtClean="0"/>
              <a:t> </a:t>
            </a:r>
            <a:r>
              <a:rPr lang="ru-RU" sz="2200" dirty="0" err="1" smtClean="0"/>
              <a:t>жақын</a:t>
            </a:r>
            <a:r>
              <a:rPr lang="ru-RU" sz="2200" dirty="0" smtClean="0"/>
              <a:t> </a:t>
            </a:r>
            <a:r>
              <a:rPr lang="ru-RU" sz="2200" dirty="0" err="1" smtClean="0"/>
              <a:t>таралуы</a:t>
            </a:r>
            <a:endParaRPr lang="ru-RU" sz="2200" dirty="0" smtClean="0"/>
          </a:p>
          <a:p>
            <a:pPr algn="just" eaLnBrk="1" hangingPunct="1">
              <a:lnSpc>
                <a:spcPct val="80000"/>
              </a:lnSpc>
              <a:buNone/>
            </a:pPr>
            <a:r>
              <a:rPr lang="ru-RU" sz="2200" dirty="0" smtClean="0"/>
              <a:t>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200" dirty="0" err="1" smtClean="0"/>
              <a:t>Бақылау</a:t>
            </a:r>
            <a:r>
              <a:rPr lang="ru-RU" sz="2200" dirty="0" smtClean="0"/>
              <a:t> саны </a:t>
            </a:r>
            <a:r>
              <a:rPr lang="ru-RU" sz="2200" dirty="0" err="1"/>
              <a:t>бірдей</a:t>
            </a:r>
            <a:r>
              <a:rPr lang="ru-RU" sz="2200" dirty="0"/>
              <a:t> </a:t>
            </a:r>
            <a:r>
              <a:rPr lang="ru-RU" sz="2200" dirty="0" err="1" smtClean="0"/>
              <a:t>топтар</a:t>
            </a:r>
            <a:r>
              <a:rPr lang="ru-RU" sz="2200" dirty="0" smtClean="0"/>
              <a:t> </a:t>
            </a:r>
            <a:r>
              <a:rPr lang="ru-RU" sz="2200" dirty="0" err="1" smtClean="0"/>
              <a:t>айтарлықтай</a:t>
            </a:r>
            <a:r>
              <a:rPr lang="ru-RU" sz="2200" dirty="0" smtClean="0"/>
              <a:t> </a:t>
            </a:r>
            <a:r>
              <a:rPr lang="ru-RU" sz="2200" dirty="0" err="1" smtClean="0"/>
              <a:t>дисперсиялық</a:t>
            </a:r>
            <a:r>
              <a:rPr lang="ru-RU" sz="2200" dirty="0" smtClean="0"/>
              <a:t> </a:t>
            </a:r>
            <a:r>
              <a:rPr lang="ru-RU" sz="2200" dirty="0" err="1" smtClean="0"/>
              <a:t>талдау</a:t>
            </a:r>
            <a:r>
              <a:rPr lang="ru-RU" sz="2200" dirty="0" smtClean="0"/>
              <a:t> </a:t>
            </a:r>
            <a:r>
              <a:rPr lang="ru-RU" sz="2200" dirty="0" err="1" smtClean="0"/>
              <a:t>жүргізуді</a:t>
            </a:r>
            <a:r>
              <a:rPr lang="ru-RU" sz="2200" dirty="0" smtClean="0"/>
              <a:t> </a:t>
            </a:r>
            <a:r>
              <a:rPr lang="ru-RU" sz="2200" dirty="0" err="1"/>
              <a:t>жеңілдетеді</a:t>
            </a:r>
            <a:endParaRPr lang="ru-RU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323528" y="5367338"/>
            <a:ext cx="8496944" cy="1085998"/>
          </a:xfrm>
        </p:spPr>
        <p:txBody>
          <a:bodyPr/>
          <a:lstStyle/>
          <a:p>
            <a:pPr algn="ctr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Қала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тұрғындарының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жүректің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айдау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көлеміне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бөлінуі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BD112-BC6E-445E-B80E-A4E34AB0A94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38915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081" b="1081"/>
          <a:stretch>
            <a:fillRect/>
          </a:stretch>
        </p:blipFill>
        <p:spPr bwMode="auto">
          <a:xfrm>
            <a:off x="251520" y="260648"/>
            <a:ext cx="8640960" cy="4824536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3568" y="5517232"/>
            <a:ext cx="7704856" cy="864096"/>
          </a:xfrm>
        </p:spPr>
        <p:txBody>
          <a:bodyPr/>
          <a:lstStyle/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Зерттеуші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жиынтықты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көре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ода бары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таңдама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топтары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915BF4-9850-49B7-A26D-9F6EE1E2C5B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39940" name="Picture 4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2693" b="2693"/>
          <a:stretch>
            <a:fillRect/>
          </a:stretch>
        </p:blipFill>
        <p:spPr bwMode="auto">
          <a:xfrm>
            <a:off x="755576" y="188640"/>
            <a:ext cx="7632847" cy="5112567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1560" y="5661248"/>
            <a:ext cx="7848872" cy="936104"/>
          </a:xfrm>
        </p:spPr>
        <p:txBody>
          <a:bodyPr/>
          <a:lstStyle/>
          <a:p>
            <a:r>
              <a:rPr lang="ru-RU" sz="2400" dirty="0" err="1" smtClean="0"/>
              <a:t>Таңдама</a:t>
            </a:r>
            <a:r>
              <a:rPr lang="ru-RU" sz="2400" dirty="0" smtClean="0"/>
              <a:t> </a:t>
            </a:r>
            <a:r>
              <a:rPr lang="ru-RU" sz="2400" dirty="0" err="1" smtClean="0"/>
              <a:t>орташа</a:t>
            </a:r>
            <a:r>
              <a:rPr lang="ru-RU" sz="2400" dirty="0" smtClean="0"/>
              <a:t> </a:t>
            </a:r>
            <a:r>
              <a:rPr lang="ru-RU" sz="2400" dirty="0" err="1" smtClean="0"/>
              <a:t>мәндердің</a:t>
            </a:r>
            <a:r>
              <a:rPr lang="ru-RU" sz="2400" dirty="0" smtClean="0"/>
              <a:t> </a:t>
            </a:r>
            <a:r>
              <a:rPr lang="ru-RU" sz="2400" dirty="0" err="1" smtClean="0"/>
              <a:t>шашыраңқылығы</a:t>
            </a:r>
            <a:r>
              <a:rPr lang="ru-RU" sz="2400" dirty="0" smtClean="0"/>
              <a:t> </a:t>
            </a:r>
            <a:r>
              <a:rPr lang="ru-RU" sz="2400" dirty="0" err="1" smtClean="0"/>
              <a:t>топтардың</a:t>
            </a:r>
            <a:r>
              <a:rPr lang="ru-RU" sz="2400" dirty="0" smtClean="0"/>
              <a:t> </a:t>
            </a:r>
            <a:r>
              <a:rPr lang="ru-RU" sz="2400" dirty="0" err="1" smtClean="0"/>
              <a:t>шашыраңқылығынан</a:t>
            </a:r>
            <a:r>
              <a:rPr lang="ru-RU" sz="2400" dirty="0" smtClean="0"/>
              <a:t> </a:t>
            </a:r>
            <a:r>
              <a:rPr lang="ru-RU" sz="2400" dirty="0" err="1"/>
              <a:t>асып</a:t>
            </a:r>
            <a:r>
              <a:rPr lang="ru-RU" sz="2400" dirty="0"/>
              <a:t> </a:t>
            </a:r>
            <a:r>
              <a:rPr lang="ru-RU" sz="2400" dirty="0" err="1"/>
              <a:t>түсетінін</a:t>
            </a:r>
            <a:r>
              <a:rPr lang="ru-RU" sz="2400" dirty="0"/>
              <a:t> </a:t>
            </a:r>
            <a:r>
              <a:rPr lang="ru-RU" sz="2400" dirty="0" err="1" smtClean="0"/>
              <a:t>көрініп</a:t>
            </a:r>
            <a:r>
              <a:rPr lang="ru-RU" sz="2400" dirty="0" smtClean="0"/>
              <a:t> </a:t>
            </a:r>
            <a:r>
              <a:rPr lang="ru-RU" sz="2400" dirty="0" err="1" smtClean="0"/>
              <a:t>тұр</a:t>
            </a: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915BF4-9850-49B7-A26D-9F6EE1E2C5B9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pic>
        <p:nvPicPr>
          <p:cNvPr id="40962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97" r="197"/>
          <a:stretch>
            <a:fillRect/>
          </a:stretch>
        </p:blipFill>
        <p:spPr bwMode="auto">
          <a:xfrm>
            <a:off x="1115616" y="260648"/>
            <a:ext cx="6840760" cy="5112568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рые полосы">
  <a:themeElements>
    <a:clrScheme name="Серые полосы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Серые полос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Серые полосы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рые полосы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рые полосы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рые полосы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F:\Program Files\Microsoft Office\Templates\Presentation Designs\Серые полосы.pot</Template>
  <TotalTime>2533</TotalTime>
  <Words>1191</Words>
  <Application>Microsoft Office PowerPoint</Application>
  <PresentationFormat>Экран (4:3)</PresentationFormat>
  <Paragraphs>195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Серые полосы</vt:lpstr>
      <vt:lpstr>Презентация PowerPoint</vt:lpstr>
      <vt:lpstr>Тарихы</vt:lpstr>
      <vt:lpstr>Дисперсиялық талдаудың мәні</vt:lpstr>
      <vt:lpstr>Бұл не үшін керек?</vt:lpstr>
      <vt:lpstr>Қолдану</vt:lpstr>
      <vt:lpstr>Талаптар</vt:lpstr>
      <vt:lpstr>Презентация PowerPoint</vt:lpstr>
      <vt:lpstr>Презентация PowerPoint</vt:lpstr>
      <vt:lpstr>Презентация PowerPoint</vt:lpstr>
      <vt:lpstr>Жиынтық дисперсиясы</vt:lpstr>
      <vt:lpstr> Жиынтықтың дисперсиясын қалай бағалауға болады? 1</vt:lpstr>
      <vt:lpstr> Жиынтықтың дисперсиясын қалай бағалауға болады? 2</vt:lpstr>
      <vt:lpstr>F критерийі</vt:lpstr>
      <vt:lpstr>Презентация PowerPoint</vt:lpstr>
      <vt:lpstr>F сыни мәндері</vt:lpstr>
      <vt:lpstr>Презентация PowerPoint</vt:lpstr>
      <vt:lpstr>Презентация PowerPoint</vt:lpstr>
      <vt:lpstr>Презентация PowerPoint</vt:lpstr>
      <vt:lpstr>Дисперсиялық талдау түрлері</vt:lpstr>
      <vt:lpstr>Мысал: ашық жүрек операциясында галотан мен морфинды қолдану</vt:lpstr>
      <vt:lpstr>Презентация PowerPoint</vt:lpstr>
      <vt:lpstr>Мысал: Е2 простагландині бар гель жатыр мойны кеңеюін жеделдете ме?</vt:lpstr>
      <vt:lpstr>Мысал: марихуананың бактерияға қарсы қорғанысқа әсері</vt:lpstr>
      <vt:lpstr>Мысал: марихуананың бактерияға қарсы қорғанысқа әсері</vt:lpstr>
      <vt:lpstr>Жүректің қан айдауы, л/мин</vt:lpstr>
      <vt:lpstr>Мысал: темекі шегу және ӨСОА</vt:lpstr>
      <vt:lpstr>Презентация PowerPoint</vt:lpstr>
      <vt:lpstr>Егер топ ішінде бақылау бірліктерінің саны әртүрлі болса ше?</vt:lpstr>
      <vt:lpstr>Шартты белгілер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Asylco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Однофакторный  и двухфакторный дисперсионный анализ</dc:title>
  <dc:creator>Nurbaev Asyl</dc:creator>
  <cp:lastModifiedBy>алия</cp:lastModifiedBy>
  <cp:revision>159</cp:revision>
  <dcterms:created xsi:type="dcterms:W3CDTF">2002-01-15T13:27:11Z</dcterms:created>
  <dcterms:modified xsi:type="dcterms:W3CDTF">2020-04-06T08:51:14Z</dcterms:modified>
</cp:coreProperties>
</file>